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441" r:id="rId3"/>
    <p:sldId id="452" r:id="rId4"/>
    <p:sldId id="429" r:id="rId5"/>
    <p:sldId id="462" r:id="rId6"/>
    <p:sldId id="464" r:id="rId7"/>
    <p:sldId id="463" r:id="rId8"/>
    <p:sldId id="469" r:id="rId9"/>
    <p:sldId id="455" r:id="rId10"/>
    <p:sldId id="457" r:id="rId11"/>
    <p:sldId id="467" r:id="rId12"/>
    <p:sldId id="352" r:id="rId13"/>
    <p:sldId id="406" r:id="rId14"/>
    <p:sldId id="407" r:id="rId15"/>
    <p:sldId id="408" r:id="rId16"/>
    <p:sldId id="450" r:id="rId17"/>
    <p:sldId id="404" r:id="rId18"/>
    <p:sldId id="362" r:id="rId19"/>
    <p:sldId id="361" r:id="rId20"/>
    <p:sldId id="283" r:id="rId21"/>
  </p:sldIdLst>
  <p:sldSz cx="9144000" cy="6858000" type="screen4x3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59" autoAdjust="0"/>
  </p:normalViewPr>
  <p:slideViewPr>
    <p:cSldViewPr>
      <p:cViewPr>
        <p:scale>
          <a:sx n="66" d="100"/>
          <a:sy n="66" d="100"/>
        </p:scale>
        <p:origin x="-1272" y="-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1AC02-5EA4-4D2C-96DF-76ED63143AAF}" type="datetimeFigureOut">
              <a:rPr lang="zh-CN" altLang="en-US" smtClean="0"/>
              <a:pPr/>
              <a:t>2015/9/2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8812A-395F-400E-8193-D79B283846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811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8812A-395F-400E-8193-D79B283846E0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887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8812A-395F-400E-8193-D79B283846E0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074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8812A-395F-400E-8193-D79B283846E0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869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8812A-395F-400E-8193-D79B283846E0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830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8812A-395F-400E-8193-D79B283846E0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453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8812A-395F-400E-8193-D79B283846E0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386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8812A-395F-400E-8193-D79B283846E0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236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或者</a:t>
            </a:r>
          </a:p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8812A-395F-400E-8193-D79B283846E0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365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8812A-395F-400E-8193-D79B283846E0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873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8812A-395F-400E-8193-D79B283846E0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236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8812A-395F-400E-8193-D79B283846E0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335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8812A-395F-400E-8193-D79B283846E0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335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8812A-395F-400E-8193-D79B283846E0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155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封面A-2-4x3-封面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85"/>
            <a:ext cx="9144000" cy="68566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 descr="PPt封面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"/>
            <a:ext cx="9144000" cy="6856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372"/>
            <a:ext cx="9144000" cy="1052736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2015/9/2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2015/9/2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2015/9/2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 descr="PPT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805264"/>
            <a:ext cx="2376264" cy="91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Font typeface="Arial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Font typeface="Arial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Font typeface="Arial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Font typeface="Arial" pitchFamily="34" charset="0"/>
        <a:buChar char="–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Font typeface="Arial" pitchFamily="34" charset="0"/>
        <a:buChar char="»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9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jpeg"/><Relationship Id="rId9" Type="http://schemas.openxmlformats.org/officeDocument/2006/relationships/image" Target="../media/image4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microsoft.com/office/2007/relationships/hdphoto" Target="../media/hdphoto2.wdp"/><Relationship Id="rId4" Type="http://schemas.openxmlformats.org/officeDocument/2006/relationships/image" Target="../media/image5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0.jpe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552" y="2130425"/>
            <a:ext cx="7918648" cy="1470025"/>
          </a:xfrm>
        </p:spPr>
        <p:txBody>
          <a:bodyPr anchor="ctr">
            <a:normAutofit fontScale="90000"/>
          </a:bodyPr>
          <a:lstStyle/>
          <a:p>
            <a:r>
              <a:rPr lang="en-US" altLang="zh-CN" sz="4400" dirty="0" smtClean="0"/>
              <a:t/>
            </a:r>
            <a:br>
              <a:rPr lang="en-US" altLang="zh-CN" sz="4400" dirty="0" smtClean="0"/>
            </a:br>
            <a:r>
              <a:rPr lang="zh-CN" altLang="en-US" sz="4400" dirty="0" smtClean="0"/>
              <a:t>哪些</a:t>
            </a:r>
            <a:r>
              <a:rPr lang="zh-CN" altLang="zh-CN" sz="4400" dirty="0" smtClean="0"/>
              <a:t>糖尿病患者</a:t>
            </a:r>
            <a:r>
              <a:rPr lang="zh-CN" altLang="en-US" sz="4400" dirty="0" smtClean="0"/>
              <a:t>应该选择他汀治疗？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967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79512" y="1522970"/>
            <a:ext cx="5632010" cy="320217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无心血管疾病，且年龄＜</a:t>
            </a:r>
            <a:r>
              <a:rPr lang="en-US" altLang="zh-CN" dirty="0" smtClean="0"/>
              <a:t>40</a:t>
            </a:r>
            <a:r>
              <a:rPr lang="zh-CN" altLang="en-US" dirty="0" smtClean="0"/>
              <a:t>岁的糖尿病患者，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如果有以下情况，考虑他汀治疗</a:t>
            </a:r>
            <a:endParaRPr lang="zh-CN" altLang="en-US" dirty="0"/>
          </a:p>
        </p:txBody>
      </p:sp>
      <p:sp>
        <p:nvSpPr>
          <p:cNvPr id="5" name="流程图: 离页连接符 4"/>
          <p:cNvSpPr/>
          <p:nvPr/>
        </p:nvSpPr>
        <p:spPr>
          <a:xfrm rot="16200000">
            <a:off x="5669064" y="2564089"/>
            <a:ext cx="1604227" cy="1169553"/>
          </a:xfrm>
          <a:prstGeom prst="flowChartOffpageConnector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9" name="矩形 18"/>
          <p:cNvSpPr/>
          <p:nvPr/>
        </p:nvSpPr>
        <p:spPr>
          <a:xfrm>
            <a:off x="5886401" y="2461539"/>
            <a:ext cx="116955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考虑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他汀治疗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25638" y="2609617"/>
            <a:ext cx="211836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“</a:t>
            </a:r>
            <a:r>
              <a:rPr lang="zh-CN" altLang="en-US" sz="2400" b="1" dirty="0">
                <a:latin typeface="+mn-ea"/>
              </a:rPr>
              <a:t>坏</a:t>
            </a:r>
            <a:r>
              <a:rPr lang="en-US" altLang="zh-CN" sz="2400" b="1" dirty="0">
                <a:latin typeface="+mn-ea"/>
              </a:rPr>
              <a:t>”</a:t>
            </a:r>
            <a:r>
              <a:rPr lang="zh-CN" altLang="en-US" sz="2400" b="1" dirty="0" smtClean="0">
                <a:latin typeface="+mn-ea"/>
              </a:rPr>
              <a:t>胆固醇</a:t>
            </a:r>
            <a:r>
              <a:rPr lang="en-US" altLang="zh-CN" sz="2400" b="1" dirty="0" smtClean="0">
                <a:latin typeface="+mn-ea"/>
              </a:rPr>
              <a:t>LDL-C</a:t>
            </a:r>
          </a:p>
          <a:p>
            <a:pPr algn="ctr"/>
            <a:r>
              <a:rPr lang="zh-CN" altLang="en-US" sz="2000" b="1" dirty="0" smtClean="0"/>
              <a:t>＜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2.6</a:t>
            </a:r>
            <a:r>
              <a:rPr lang="en-US" altLang="zh-CN" sz="2000" b="1" dirty="0" smtClean="0"/>
              <a:t>mmol/L</a:t>
            </a:r>
            <a:endParaRPr lang="zh-CN" altLang="en-US" sz="2000" b="1" dirty="0"/>
          </a:p>
        </p:txBody>
      </p:sp>
      <p:sp>
        <p:nvSpPr>
          <p:cNvPr id="7" name="矩形 6"/>
          <p:cNvSpPr/>
          <p:nvPr/>
        </p:nvSpPr>
        <p:spPr>
          <a:xfrm>
            <a:off x="1167830" y="5249597"/>
            <a:ext cx="58881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*心血管危险因素包括：血脂异常，吸烟，</a:t>
            </a:r>
            <a:endParaRPr lang="en-US" altLang="zh-CN" sz="2000" dirty="0" smtClean="0"/>
          </a:p>
          <a:p>
            <a:r>
              <a:rPr lang="zh-CN" altLang="en-US" sz="2000" dirty="0" smtClean="0"/>
              <a:t>高血压，早发性心血管疾病家族史，蛋白尿</a:t>
            </a:r>
            <a:endParaRPr lang="zh-CN" altLang="en-US" sz="1400" dirty="0"/>
          </a:p>
        </p:txBody>
      </p:sp>
      <p:pic>
        <p:nvPicPr>
          <p:cNvPr id="26" name="Picture 3" descr="C:\Users\admin\Documents\ppt素材\图形\按钮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80" y="5249597"/>
            <a:ext cx="545272" cy="55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d:\program files (x86)\360se6\User Data\temp\71515_101139076000_2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6" t="14316" r="12616" b="11102"/>
          <a:stretch/>
        </p:blipFill>
        <p:spPr bwMode="auto">
          <a:xfrm>
            <a:off x="7179620" y="4177072"/>
            <a:ext cx="1810398" cy="27012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Picture 5" descr="d:\program files (x86)\360se6\User Data\temp\t01b58bbf4ab7216f69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027" y="2063240"/>
            <a:ext cx="2792852" cy="246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加号 21"/>
          <p:cNvSpPr/>
          <p:nvPr/>
        </p:nvSpPr>
        <p:spPr>
          <a:xfrm>
            <a:off x="1750994" y="2663109"/>
            <a:ext cx="1112920" cy="100608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99792" y="1748858"/>
            <a:ext cx="295305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“</a:t>
            </a:r>
            <a:r>
              <a:rPr lang="zh-CN" altLang="en-US" sz="2400" b="1" dirty="0">
                <a:latin typeface="+mn-ea"/>
              </a:rPr>
              <a:t>坏</a:t>
            </a:r>
            <a:r>
              <a:rPr lang="en-US" altLang="zh-CN" sz="2400" b="1" dirty="0">
                <a:latin typeface="+mn-ea"/>
              </a:rPr>
              <a:t>”</a:t>
            </a:r>
            <a:r>
              <a:rPr lang="zh-CN" altLang="en-US" sz="2400" b="1" dirty="0">
                <a:latin typeface="+mn-ea"/>
              </a:rPr>
              <a:t>胆固醇</a:t>
            </a:r>
            <a:r>
              <a:rPr lang="en-US" altLang="zh-CN" sz="2400" b="1" dirty="0" smtClean="0">
                <a:latin typeface="+mn-ea"/>
              </a:rPr>
              <a:t>LDL-C</a:t>
            </a:r>
          </a:p>
          <a:p>
            <a:r>
              <a:rPr lang="zh-CN" altLang="en-US" sz="2400" b="1" dirty="0" smtClean="0">
                <a:latin typeface="+mn-ea"/>
              </a:rPr>
              <a:t>  ≥</a:t>
            </a:r>
            <a:r>
              <a:rPr lang="en-US" altLang="zh-CN" sz="3200" b="1" dirty="0" smtClean="0">
                <a:solidFill>
                  <a:srgbClr val="FF0000"/>
                </a:solidFill>
                <a:latin typeface="+mn-ea"/>
              </a:rPr>
              <a:t>2.6</a:t>
            </a:r>
            <a:r>
              <a:rPr lang="en-US" altLang="zh-CN" sz="2400" b="1" dirty="0" smtClean="0">
                <a:latin typeface="+mn-ea"/>
              </a:rPr>
              <a:t>mmol/L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3930096" y="2833716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i="1" dirty="0" smtClean="0">
                <a:latin typeface="+mj-ea"/>
                <a:ea typeface="+mj-ea"/>
              </a:rPr>
              <a:t>或</a:t>
            </a:r>
            <a:endParaRPr lang="zh-CN" altLang="en-US" sz="2400" b="1" i="1" dirty="0"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59460" y="3504703"/>
            <a:ext cx="245932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/>
              <a:t>伴有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多种</a:t>
            </a:r>
            <a:endParaRPr lang="en-US" altLang="zh-CN" sz="2400" b="1" dirty="0" smtClean="0"/>
          </a:p>
          <a:p>
            <a:pPr algn="ctr"/>
            <a:r>
              <a:rPr lang="zh-CN" altLang="en-US" sz="2400" b="1" dirty="0" smtClean="0"/>
              <a:t>心血管</a:t>
            </a:r>
            <a:r>
              <a:rPr lang="zh-CN" altLang="en-US" sz="2400" b="1" dirty="0"/>
              <a:t>危险</a:t>
            </a:r>
            <a:r>
              <a:rPr lang="zh-CN" altLang="en-US" sz="2400" b="1" dirty="0" smtClean="0"/>
              <a:t>因素*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5226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+mj-ea"/>
              </a:rPr>
              <a:t>他汀降低“坏”胆固醇，减少心血管疾病的发生</a:t>
            </a:r>
            <a:endParaRPr lang="zh-CN" altLang="en-US" dirty="0">
              <a:latin typeface="+mj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59838" y="1381511"/>
            <a:ext cx="5231987" cy="4161214"/>
            <a:chOff x="1187624" y="1661460"/>
            <a:chExt cx="6893587" cy="4917909"/>
          </a:xfrm>
        </p:grpSpPr>
        <p:sp>
          <p:nvSpPr>
            <p:cNvPr id="5" name="Freeform 2"/>
            <p:cNvSpPr>
              <a:spLocks/>
            </p:cNvSpPr>
            <p:nvPr/>
          </p:nvSpPr>
          <p:spPr bwMode="gray">
            <a:xfrm>
              <a:off x="5448300" y="2246252"/>
              <a:ext cx="1965325" cy="2638425"/>
            </a:xfrm>
            <a:custGeom>
              <a:avLst/>
              <a:gdLst/>
              <a:ahLst/>
              <a:cxnLst>
                <a:cxn ang="0">
                  <a:pos x="1226" y="0"/>
                </a:cxn>
                <a:cxn ang="0">
                  <a:pos x="1238" y="1662"/>
                </a:cxn>
                <a:cxn ang="0">
                  <a:pos x="0" y="1662"/>
                </a:cxn>
                <a:cxn ang="0">
                  <a:pos x="4" y="416"/>
                </a:cxn>
              </a:cxnLst>
              <a:rect l="0" t="0" r="r" b="b"/>
              <a:pathLst>
                <a:path w="1238" h="1662">
                  <a:moveTo>
                    <a:pt x="1226" y="0"/>
                  </a:moveTo>
                  <a:lnTo>
                    <a:pt x="1238" y="1662"/>
                  </a:lnTo>
                  <a:lnTo>
                    <a:pt x="0" y="1662"/>
                  </a:lnTo>
                  <a:lnTo>
                    <a:pt x="4" y="416"/>
                  </a:lnTo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3"/>
            <p:cNvSpPr>
              <a:spLocks/>
            </p:cNvSpPr>
            <p:nvPr/>
          </p:nvSpPr>
          <p:spPr bwMode="gray">
            <a:xfrm>
              <a:off x="3343275" y="2501840"/>
              <a:ext cx="1981200" cy="2475572"/>
            </a:xfrm>
            <a:custGeom>
              <a:avLst/>
              <a:gdLst/>
              <a:ahLst/>
              <a:cxnLst>
                <a:cxn ang="0">
                  <a:pos x="1158" y="0"/>
                </a:cxn>
                <a:cxn ang="0">
                  <a:pos x="1248" y="288"/>
                </a:cxn>
                <a:cxn ang="0">
                  <a:pos x="1248" y="1645"/>
                </a:cxn>
                <a:cxn ang="0">
                  <a:pos x="0" y="1664"/>
                </a:cxn>
                <a:cxn ang="0">
                  <a:pos x="0" y="391"/>
                </a:cxn>
              </a:cxnLst>
              <a:rect l="0" t="0" r="r" b="b"/>
              <a:pathLst>
                <a:path w="1248" h="1664">
                  <a:moveTo>
                    <a:pt x="1158" y="0"/>
                  </a:moveTo>
                  <a:lnTo>
                    <a:pt x="1248" y="288"/>
                  </a:lnTo>
                  <a:lnTo>
                    <a:pt x="1248" y="1645"/>
                  </a:lnTo>
                  <a:lnTo>
                    <a:pt x="0" y="1664"/>
                  </a:lnTo>
                  <a:lnTo>
                    <a:pt x="0" y="391"/>
                  </a:lnTo>
                </a:path>
              </a:pathLst>
            </a:custGeom>
            <a:gradFill rotWithShape="1">
              <a:gsLst>
                <a:gs pos="0">
                  <a:srgbClr val="C0504D"/>
                </a:gs>
                <a:gs pos="100000">
                  <a:srgbClr val="C0504D">
                    <a:gamma/>
                    <a:tint val="0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 4"/>
            <p:cNvSpPr>
              <a:spLocks/>
            </p:cNvSpPr>
            <p:nvPr/>
          </p:nvSpPr>
          <p:spPr bwMode="gray">
            <a:xfrm>
              <a:off x="1219200" y="2733615"/>
              <a:ext cx="1981200" cy="1798637"/>
            </a:xfrm>
            <a:custGeom>
              <a:avLst/>
              <a:gdLst/>
              <a:ahLst/>
              <a:cxnLst>
                <a:cxn ang="0">
                  <a:pos x="1158" y="0"/>
                </a:cxn>
                <a:cxn ang="0">
                  <a:pos x="1248" y="256"/>
                </a:cxn>
                <a:cxn ang="0">
                  <a:pos x="1248" y="1133"/>
                </a:cxn>
                <a:cxn ang="0">
                  <a:pos x="0" y="1133"/>
                </a:cxn>
                <a:cxn ang="0">
                  <a:pos x="0" y="403"/>
                </a:cxn>
              </a:cxnLst>
              <a:rect l="0" t="0" r="r" b="b"/>
              <a:pathLst>
                <a:path w="1248" h="1133">
                  <a:moveTo>
                    <a:pt x="1158" y="0"/>
                  </a:moveTo>
                  <a:lnTo>
                    <a:pt x="1248" y="256"/>
                  </a:lnTo>
                  <a:lnTo>
                    <a:pt x="1248" y="1133"/>
                  </a:lnTo>
                  <a:lnTo>
                    <a:pt x="0" y="1133"/>
                  </a:lnTo>
                  <a:lnTo>
                    <a:pt x="0" y="403"/>
                  </a:lnTo>
                </a:path>
              </a:pathLst>
            </a:custGeom>
            <a:gradFill rotWithShape="1">
              <a:gsLst>
                <a:gs pos="0">
                  <a:srgbClr val="4F81BD"/>
                </a:gs>
                <a:gs pos="100000">
                  <a:srgbClr val="4F81BD">
                    <a:gamma/>
                    <a:tint val="0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gray">
            <a:xfrm>
              <a:off x="1187624" y="1661460"/>
              <a:ext cx="6893587" cy="1514323"/>
            </a:xfrm>
            <a:custGeom>
              <a:avLst/>
              <a:gdLst>
                <a:gd name="T0" fmla="*/ 0 w 4371"/>
                <a:gd name="T1" fmla="*/ 2147483647 h 1066"/>
                <a:gd name="T2" fmla="*/ 2147483647 w 4371"/>
                <a:gd name="T3" fmla="*/ 2147483647 h 1066"/>
                <a:gd name="T4" fmla="*/ 2147483647 w 4371"/>
                <a:gd name="T5" fmla="*/ 2147483647 h 1066"/>
                <a:gd name="T6" fmla="*/ 2147483647 w 4371"/>
                <a:gd name="T7" fmla="*/ 2147483647 h 1066"/>
                <a:gd name="T8" fmla="*/ 2147483647 w 4371"/>
                <a:gd name="T9" fmla="*/ 2147483647 h 1066"/>
                <a:gd name="T10" fmla="*/ 2147483647 w 4371"/>
                <a:gd name="T11" fmla="*/ 2147483647 h 1066"/>
                <a:gd name="T12" fmla="*/ 2147483647 w 4371"/>
                <a:gd name="T13" fmla="*/ 0 h 1066"/>
                <a:gd name="T14" fmla="*/ 2147483647 w 4371"/>
                <a:gd name="T15" fmla="*/ 2147483647 h 1066"/>
                <a:gd name="T16" fmla="*/ 2147483647 w 4371"/>
                <a:gd name="T17" fmla="*/ 2147483647 h 1066"/>
                <a:gd name="T18" fmla="*/ 2147483647 w 4371"/>
                <a:gd name="T19" fmla="*/ 2147483647 h 1066"/>
                <a:gd name="T20" fmla="*/ 2147483647 w 4371"/>
                <a:gd name="T21" fmla="*/ 2147483647 h 1066"/>
                <a:gd name="T22" fmla="*/ 2147483647 w 4371"/>
                <a:gd name="T23" fmla="*/ 2147483647 h 1066"/>
                <a:gd name="T24" fmla="*/ 2147483647 w 4371"/>
                <a:gd name="T25" fmla="*/ 2147483647 h 1066"/>
                <a:gd name="T26" fmla="*/ 2147483647 w 4371"/>
                <a:gd name="T27" fmla="*/ 2147483647 h 1066"/>
                <a:gd name="T28" fmla="*/ 2147483647 w 4371"/>
                <a:gd name="T29" fmla="*/ 2147483647 h 1066"/>
                <a:gd name="T30" fmla="*/ 0 w 4371"/>
                <a:gd name="T31" fmla="*/ 2147483647 h 106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371"/>
                <a:gd name="T49" fmla="*/ 0 h 1066"/>
                <a:gd name="T50" fmla="*/ 4371 w 4371"/>
                <a:gd name="T51" fmla="*/ 1066 h 106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371" h="1066">
                  <a:moveTo>
                    <a:pt x="0" y="845"/>
                  </a:moveTo>
                  <a:lnTo>
                    <a:pt x="1523" y="313"/>
                  </a:lnTo>
                  <a:lnTo>
                    <a:pt x="1610" y="617"/>
                  </a:lnTo>
                  <a:lnTo>
                    <a:pt x="2720" y="243"/>
                  </a:lnTo>
                  <a:lnTo>
                    <a:pt x="2784" y="538"/>
                  </a:lnTo>
                  <a:lnTo>
                    <a:pt x="3882" y="266"/>
                  </a:lnTo>
                  <a:lnTo>
                    <a:pt x="3795" y="0"/>
                  </a:lnTo>
                  <a:lnTo>
                    <a:pt x="4371" y="269"/>
                  </a:lnTo>
                  <a:lnTo>
                    <a:pt x="3961" y="832"/>
                  </a:lnTo>
                  <a:lnTo>
                    <a:pt x="3912" y="542"/>
                  </a:lnTo>
                  <a:lnTo>
                    <a:pt x="2594" y="921"/>
                  </a:lnTo>
                  <a:lnTo>
                    <a:pt x="2509" y="620"/>
                  </a:lnTo>
                  <a:lnTo>
                    <a:pt x="1344" y="968"/>
                  </a:lnTo>
                  <a:lnTo>
                    <a:pt x="1280" y="666"/>
                  </a:lnTo>
                  <a:lnTo>
                    <a:pt x="67" y="1066"/>
                  </a:lnTo>
                  <a:lnTo>
                    <a:pt x="0" y="845"/>
                  </a:lnTo>
                  <a:close/>
                </a:path>
              </a:pathLst>
            </a:custGeom>
            <a:gradFill rotWithShape="1">
              <a:gsLst>
                <a:gs pos="0">
                  <a:srgbClr val="990000"/>
                </a:gs>
                <a:gs pos="100000">
                  <a:srgbClr val="FF9933"/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PerspectiveTopRight">
                <a:rot lat="600000" lon="20999979" rev="0"/>
              </a:camera>
              <a:lightRig rig="legacyFlat4" dir="b"/>
            </a:scene3d>
            <a:sp3d extrusionH="1635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</p:spPr>
          <p:txBody>
            <a:bodyPr wrap="none" anchor="ctr">
              <a:flatTx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gray">
            <a:xfrm>
              <a:off x="1328863" y="3206720"/>
              <a:ext cx="1884362" cy="1374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降低“坏”胆固醇</a:t>
              </a:r>
            </a:p>
            <a:p>
              <a:pPr marL="120650" marR="0" lvl="0" indent="-120650" defTabSz="914400" eaLnBrk="1" fontAlgn="auto" latinLnBrk="0" hangingPunct="1">
                <a:lnSpc>
                  <a:spcPct val="6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1F3F5F"/>
                </a:buClr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Text Box 15"/>
            <p:cNvSpPr txBox="1">
              <a:spLocks noChangeArrowheads="1"/>
            </p:cNvSpPr>
            <p:nvPr/>
          </p:nvSpPr>
          <p:spPr bwMode="gray">
            <a:xfrm>
              <a:off x="3419872" y="3164801"/>
              <a:ext cx="1884362" cy="12709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稳定</a:t>
              </a:r>
              <a:r>
                <a:rPr kumimoji="0" lang="en-US" altLang="zh-CN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/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逆转斑块</a:t>
              </a:r>
            </a:p>
            <a:p>
              <a:pPr marL="120650" marR="0" lvl="0" indent="-120650" defTabSz="914400" eaLnBrk="1" fontAlgn="auto" latinLnBrk="0" hangingPunct="1">
                <a:lnSpc>
                  <a:spcPct val="6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1F3F5F"/>
                </a:buClr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Text Box 16"/>
            <p:cNvSpPr txBox="1">
              <a:spLocks noChangeArrowheads="1"/>
            </p:cNvSpPr>
            <p:nvPr/>
          </p:nvSpPr>
          <p:spPr bwMode="gray">
            <a:xfrm>
              <a:off x="5429257" y="3176450"/>
              <a:ext cx="1963211" cy="13782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减少</a:t>
              </a:r>
              <a:endPara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心血管疾病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650" marR="0" lvl="0" indent="-120650" defTabSz="914400" eaLnBrk="1" fontAlgn="auto" latinLnBrk="0" hangingPunct="1">
                <a:lnSpc>
                  <a:spcPct val="6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1F3F5F"/>
                </a:buClr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" name="Picture 3" descr="vesse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055357"/>
                </a:clrFrom>
                <a:clrTo>
                  <a:srgbClr val="055357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331640" y="5022075"/>
              <a:ext cx="6120680" cy="1557294"/>
            </a:xfrm>
            <a:prstGeom prst="rect">
              <a:avLst/>
            </a:prstGeom>
            <a:noFill/>
          </p:spPr>
        </p:pic>
        <p:sp>
          <p:nvSpPr>
            <p:cNvPr id="13" name="Text Box 6"/>
            <p:cNvSpPr txBox="1">
              <a:spLocks noChangeArrowheads="1"/>
            </p:cNvSpPr>
            <p:nvPr/>
          </p:nvSpPr>
          <p:spPr bwMode="auto">
            <a:xfrm>
              <a:off x="2178281" y="4857760"/>
              <a:ext cx="877163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altLang="zh-CN" b="1" dirty="0">
                  <a:solidFill>
                    <a:srgbClr val="000000"/>
                  </a:solidFill>
                  <a:latin typeface="+mj-ea"/>
                  <a:ea typeface="+mj-ea"/>
                </a:rPr>
                <a:t>LDL-C</a:t>
              </a: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 flipH="1">
              <a:off x="2488967" y="5087164"/>
              <a:ext cx="23673" cy="67949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 rot="5400000" flipV="1">
              <a:off x="2320708" y="5279096"/>
              <a:ext cx="667933" cy="28407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2000232" y="4137680"/>
              <a:ext cx="1152128" cy="720080"/>
              <a:chOff x="1763688" y="1556792"/>
              <a:chExt cx="1152128" cy="720080"/>
            </a:xfrm>
          </p:grpSpPr>
          <p:sp>
            <p:nvSpPr>
              <p:cNvPr id="17" name="下箭头 16"/>
              <p:cNvSpPr/>
              <p:nvPr/>
            </p:nvSpPr>
            <p:spPr>
              <a:xfrm>
                <a:off x="1763688" y="1556792"/>
                <a:ext cx="1152128" cy="720080"/>
              </a:xfrm>
              <a:prstGeom prst="downArrow">
                <a:avLst>
                  <a:gd name="adj1" fmla="val 81860"/>
                  <a:gd name="adj2" fmla="val 54792"/>
                </a:avLst>
              </a:prstGeom>
              <a:solidFill>
                <a:srgbClr val="C00000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TextBox 62"/>
              <p:cNvSpPr txBox="1"/>
              <p:nvPr/>
            </p:nvSpPr>
            <p:spPr>
              <a:xfrm>
                <a:off x="1826876" y="1627810"/>
                <a:ext cx="1000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 smtClean="0">
                    <a:solidFill>
                      <a:schemeClr val="bg1"/>
                    </a:solidFill>
                  </a:rPr>
                  <a:t>他汀</a:t>
                </a: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0" name="内容占位符 2"/>
          <p:cNvSpPr txBox="1">
            <a:spLocks/>
          </p:cNvSpPr>
          <p:nvPr/>
        </p:nvSpPr>
        <p:spPr>
          <a:xfrm>
            <a:off x="5120090" y="1684675"/>
            <a:ext cx="3890573" cy="19665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0" dirty="0" smtClean="0"/>
              <a:t>他</a:t>
            </a:r>
            <a:r>
              <a:rPr lang="zh-CN" altLang="en-US" sz="2000" b="0" dirty="0"/>
              <a:t>汀</a:t>
            </a:r>
            <a:r>
              <a:rPr lang="zh-CN" altLang="en-US" sz="2000" b="0" dirty="0" smtClean="0"/>
              <a:t>降低“坏胆固醇”，稳定</a:t>
            </a:r>
            <a:r>
              <a:rPr lang="en-US" altLang="zh-CN" sz="2000" b="0" dirty="0" smtClean="0"/>
              <a:t>/</a:t>
            </a:r>
            <a:r>
              <a:rPr lang="zh-CN" altLang="en-US" sz="2000" b="0" dirty="0" smtClean="0"/>
              <a:t>逆转斑块，减少心血管疾病的发生，</a:t>
            </a:r>
            <a:r>
              <a:rPr lang="zh-CN" altLang="en-US" sz="2800" dirty="0" smtClean="0">
                <a:solidFill>
                  <a:srgbClr val="FF0000"/>
                </a:solidFill>
              </a:rPr>
              <a:t>被称为降脂治疗的基石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928033" y="3513532"/>
            <a:ext cx="3906249" cy="2867796"/>
            <a:chOff x="4928033" y="3191239"/>
            <a:chExt cx="3906249" cy="2867796"/>
          </a:xfrm>
        </p:grpSpPr>
        <p:pic>
          <p:nvPicPr>
            <p:cNvPr id="22" name="Picture 2" descr="d:\program files (x86)\360se6\User Data\temp\82B58PICdsK_1024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033" y="3191239"/>
              <a:ext cx="3906249" cy="2867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5" descr="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1344" y="3521211"/>
              <a:ext cx="1353209" cy="10533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</p:pic>
        <p:sp>
          <p:nvSpPr>
            <p:cNvPr id="24" name="矩形 23"/>
            <p:cNvSpPr/>
            <p:nvPr/>
          </p:nvSpPr>
          <p:spPr>
            <a:xfrm>
              <a:off x="6127146" y="4591402"/>
              <a:ext cx="18764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/>
                <a:t>降低</a:t>
              </a:r>
              <a:endParaRPr lang="en-US" altLang="zh-CN" sz="2000" b="1" dirty="0" smtClean="0"/>
            </a:p>
            <a:p>
              <a:pPr algn="ctr"/>
              <a:r>
                <a:rPr lang="zh-CN" altLang="en-US" sz="2000" b="1" dirty="0" smtClean="0"/>
                <a:t>“坏”胆固醇</a:t>
              </a:r>
              <a:endParaRPr lang="zh-CN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0751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他汀</a:t>
            </a:r>
            <a:r>
              <a:rPr lang="zh-CN" altLang="en-US" sz="3600" dirty="0" smtClean="0">
                <a:solidFill>
                  <a:srgbClr val="FFFF00"/>
                </a:solidFill>
              </a:rPr>
              <a:t>总体安全性良好</a:t>
            </a:r>
            <a:r>
              <a:rPr lang="zh-CN" altLang="en-US" dirty="0" smtClean="0"/>
              <a:t>，久经临床验证</a:t>
            </a:r>
            <a:endParaRPr lang="zh-CN" altLang="en-US" dirty="0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gray">
          <a:xfrm>
            <a:off x="688339" y="1497612"/>
            <a:ext cx="7560840" cy="2723476"/>
          </a:xfrm>
          <a:prstGeom prst="roundRect">
            <a:avLst>
              <a:gd name="adj" fmla="val 11921"/>
            </a:avLst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25400">
            <a:solidFill>
              <a:srgbClr val="FFFFFF"/>
            </a:solidFill>
            <a:round/>
            <a:headEnd/>
            <a:tailE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内容占位符 3"/>
          <p:cNvSpPr>
            <a:spLocks noGrp="1"/>
          </p:cNvSpPr>
          <p:nvPr>
            <p:ph idx="1"/>
          </p:nvPr>
        </p:nvSpPr>
        <p:spPr>
          <a:xfrm>
            <a:off x="760347" y="1632074"/>
            <a:ext cx="74168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/>
              <a:t>他</a:t>
            </a:r>
            <a:r>
              <a:rPr lang="zh-CN" altLang="en-US" dirty="0" smtClean="0"/>
              <a:t>汀</a:t>
            </a:r>
            <a:r>
              <a:rPr lang="zh-CN" altLang="en-US" dirty="0" smtClean="0">
                <a:solidFill>
                  <a:prstClr val="black"/>
                </a:solidFill>
              </a:rPr>
              <a:t>临床</a:t>
            </a:r>
            <a:r>
              <a:rPr lang="zh-CN" altLang="en-US" dirty="0">
                <a:solidFill>
                  <a:prstClr val="black"/>
                </a:solidFill>
              </a:rPr>
              <a:t>使用</a:t>
            </a:r>
            <a:r>
              <a:rPr lang="zh-CN" altLang="en-US" sz="2800" dirty="0">
                <a:solidFill>
                  <a:srgbClr val="FF0000"/>
                </a:solidFill>
              </a:rPr>
              <a:t>最广泛</a:t>
            </a:r>
            <a:r>
              <a:rPr lang="zh-CN" altLang="en-US" dirty="0" smtClean="0">
                <a:solidFill>
                  <a:prstClr val="black"/>
                </a:solidFill>
              </a:rPr>
              <a:t>，</a:t>
            </a:r>
            <a:r>
              <a:rPr lang="zh-CN" altLang="en-US" sz="3200" dirty="0" smtClean="0">
                <a:solidFill>
                  <a:srgbClr val="FF0000"/>
                </a:solidFill>
              </a:rPr>
              <a:t>总体安全性良好</a:t>
            </a:r>
            <a:r>
              <a:rPr lang="zh-CN" altLang="en-US" dirty="0" smtClean="0"/>
              <a:t>，</a:t>
            </a:r>
            <a:r>
              <a:rPr lang="zh-CN" altLang="en-US" dirty="0"/>
              <a:t>适合长期</a:t>
            </a:r>
            <a:r>
              <a:rPr lang="zh-CN" altLang="en-US" dirty="0" smtClean="0"/>
              <a:t>服用</a:t>
            </a:r>
            <a:endParaRPr lang="en-US" altLang="zh-CN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 smtClean="0"/>
              <a:t>在</a:t>
            </a:r>
            <a:r>
              <a:rPr lang="zh-CN" altLang="en-US" dirty="0"/>
              <a:t>临床应用已有</a:t>
            </a:r>
            <a:r>
              <a:rPr lang="zh-CN" altLang="en-US" sz="3200" dirty="0">
                <a:solidFill>
                  <a:srgbClr val="FF0000"/>
                </a:solidFill>
              </a:rPr>
              <a:t>超过</a:t>
            </a:r>
            <a:r>
              <a:rPr lang="en-US" altLang="zh-CN" sz="3200" dirty="0">
                <a:solidFill>
                  <a:srgbClr val="FF0000"/>
                </a:solidFill>
              </a:rPr>
              <a:t>20</a:t>
            </a:r>
            <a:r>
              <a:rPr lang="zh-CN" altLang="en-US" sz="3200" dirty="0">
                <a:solidFill>
                  <a:srgbClr val="FF0000"/>
                </a:solidFill>
              </a:rPr>
              <a:t>年</a:t>
            </a:r>
            <a:r>
              <a:rPr lang="zh-CN" altLang="en-US" dirty="0"/>
              <a:t>的历史，其</a:t>
            </a:r>
            <a:r>
              <a:rPr lang="zh-CN" altLang="en-US" dirty="0" smtClean="0"/>
              <a:t>安全性经历了时间</a:t>
            </a:r>
            <a:r>
              <a:rPr lang="zh-CN" altLang="en-US" dirty="0"/>
              <a:t>的</a:t>
            </a:r>
            <a:r>
              <a:rPr lang="zh-CN" altLang="en-US" dirty="0" smtClean="0"/>
              <a:t>考验</a:t>
            </a:r>
            <a:endParaRPr lang="zh-CN" altLang="en-US" dirty="0"/>
          </a:p>
        </p:txBody>
      </p:sp>
      <p:pic>
        <p:nvPicPr>
          <p:cNvPr id="5" name="Picture 6" descr="1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70" t="28382" r="65158" b="21626"/>
          <a:stretch/>
        </p:blipFill>
        <p:spPr bwMode="auto">
          <a:xfrm>
            <a:off x="4439663" y="4016109"/>
            <a:ext cx="2078642" cy="232271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6" name="Picture 10" descr="d:\program files (x86)\360se6\User Data\temp\cartoon-doctor-illustration-friendly-smiling-waving-31495688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3"/>
          <a:stretch/>
        </p:blipFill>
        <p:spPr bwMode="auto">
          <a:xfrm>
            <a:off x="5930138" y="3410093"/>
            <a:ext cx="2895009" cy="340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25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另外，服用他汀治疗的同时，勿忘保持健康生活方式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644" y="1060992"/>
            <a:ext cx="5856495" cy="5392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卡通医生矢量图大图 点击还原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4361" r="75097" b="22597"/>
          <a:stretch>
            <a:fillRect/>
          </a:stretch>
        </p:blipFill>
        <p:spPr bwMode="auto">
          <a:xfrm flipH="1">
            <a:off x="6300192" y="4753159"/>
            <a:ext cx="1724600" cy="1959920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4139952" y="2276872"/>
            <a:ext cx="36003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健康生活方式是基础，请您在服用他汀治疗的同时，勿忘保持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健康生活方式</a:t>
            </a:r>
            <a:r>
              <a:rPr lang="zh-CN" altLang="en-US" sz="2400" b="1" dirty="0" smtClean="0"/>
              <a:t>，全面控制好血脂！</a:t>
            </a:r>
            <a:endParaRPr lang="zh-CN" altLang="en-US" sz="2400" b="1" dirty="0"/>
          </a:p>
        </p:txBody>
      </p:sp>
      <p:pic>
        <p:nvPicPr>
          <p:cNvPr id="6146" name="Picture 2" descr="d:\program files (x86)\360se6\User Data\temp\t0168cb7f1f2e34beb2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50" y="4031659"/>
            <a:ext cx="2110356" cy="238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:\program files (x86)\360se6\User Data\temp\096ef52c-cbad-4ae0-a4e6-580268ad3d89.jp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54"/>
          <a:stretch/>
        </p:blipFill>
        <p:spPr bwMode="auto">
          <a:xfrm>
            <a:off x="395537" y="1720436"/>
            <a:ext cx="2622382" cy="170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82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健康生活方式（一）：清淡饮食，戒烟限酒是基础</a:t>
            </a:r>
            <a:endParaRPr lang="zh-CN" alt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07" y="1530006"/>
            <a:ext cx="509588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643328" y="3093350"/>
            <a:ext cx="44859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2000" dirty="0" smtClean="0"/>
              <a:t>清淡饮食，少脂少盐，多</a:t>
            </a:r>
            <a:r>
              <a:rPr lang="zh-CN" altLang="en-US" sz="2000" dirty="0"/>
              <a:t>吃富含</a:t>
            </a:r>
            <a:r>
              <a:rPr lang="zh-CN" altLang="en-US" sz="2400" b="1" dirty="0">
                <a:solidFill>
                  <a:srgbClr val="FF0000"/>
                </a:solidFill>
              </a:rPr>
              <a:t>膳食纤维</a:t>
            </a:r>
            <a:r>
              <a:rPr lang="zh-CN" altLang="en-US" sz="2000" dirty="0"/>
              <a:t>的食物，如蔬菜、水果、粗粮</a:t>
            </a:r>
            <a:r>
              <a:rPr lang="zh-CN" altLang="en-US" sz="2000" dirty="0" smtClean="0"/>
              <a:t>等</a:t>
            </a:r>
            <a:endParaRPr lang="en-US" altLang="zh-CN" sz="2400" dirty="0"/>
          </a:p>
        </p:txBody>
      </p:sp>
      <p:pic>
        <p:nvPicPr>
          <p:cNvPr id="16" name="Picture 2" descr="d:\program files (x86)\360se6\User Data\temp\4499633_181124564000_2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6"/>
          <a:stretch/>
        </p:blipFill>
        <p:spPr bwMode="auto">
          <a:xfrm>
            <a:off x="5501960" y="889849"/>
            <a:ext cx="2930623" cy="26288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335" y="3920299"/>
            <a:ext cx="502253" cy="572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4939436" y="4566365"/>
            <a:ext cx="39205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吸烟是健康</a:t>
            </a:r>
            <a:r>
              <a:rPr lang="zh-CN" altLang="en-US" sz="2000" dirty="0" smtClean="0"/>
              <a:t>的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“头号杀手”</a:t>
            </a:r>
            <a:r>
              <a:rPr lang="zh-CN" altLang="en-US" sz="2400" dirty="0" smtClean="0"/>
              <a:t>，</a:t>
            </a:r>
            <a:r>
              <a:rPr lang="zh-CN" altLang="en-US" sz="2400" b="1" dirty="0">
                <a:solidFill>
                  <a:srgbClr val="FF0000"/>
                </a:solidFill>
              </a:rPr>
              <a:t>戒烟应一次戒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断</a:t>
            </a:r>
            <a:r>
              <a:rPr lang="zh-CN" altLang="en-US" sz="2400" dirty="0" smtClean="0"/>
              <a:t>。</a:t>
            </a:r>
            <a:r>
              <a:rPr lang="zh-CN" altLang="en-US" sz="2000" dirty="0" smtClean="0"/>
              <a:t>饮酒要适量，低度</a:t>
            </a:r>
            <a:r>
              <a:rPr lang="zh-CN" altLang="en-US" sz="2000" dirty="0"/>
              <a:t>白酒每天</a:t>
            </a:r>
            <a:r>
              <a:rPr lang="zh-CN" altLang="en-US" sz="2400" b="1" dirty="0">
                <a:solidFill>
                  <a:srgbClr val="FF0000"/>
                </a:solidFill>
              </a:rPr>
              <a:t>不超过半两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或红酒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1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杯</a:t>
            </a:r>
            <a:r>
              <a:rPr lang="zh-CN" altLang="en-US" sz="2400" dirty="0" smtClean="0"/>
              <a:t>，</a:t>
            </a:r>
            <a:r>
              <a:rPr lang="zh-CN" altLang="en-US" sz="2000" dirty="0" smtClean="0"/>
              <a:t>或啤酒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1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瓶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30" name="Picture 6" descr="d:\program files (x86)\360se6\User Data\temp\t01f47b4f0154542748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EF6"/>
              </a:clrFrom>
              <a:clrTo>
                <a:srgbClr val="FFFEF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06" y="1141219"/>
            <a:ext cx="2714364" cy="17837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/>
          <p:cNvGrpSpPr/>
          <p:nvPr/>
        </p:nvGrpSpPr>
        <p:grpSpPr>
          <a:xfrm>
            <a:off x="872995" y="4360524"/>
            <a:ext cx="3658559" cy="1767657"/>
            <a:chOff x="4675714" y="4014936"/>
            <a:chExt cx="4202106" cy="1947545"/>
          </a:xfrm>
          <a:effectLst/>
        </p:grpSpPr>
        <p:grpSp>
          <p:nvGrpSpPr>
            <p:cNvPr id="4" name="组合 3"/>
            <p:cNvGrpSpPr/>
            <p:nvPr/>
          </p:nvGrpSpPr>
          <p:grpSpPr>
            <a:xfrm>
              <a:off x="4675714" y="4014936"/>
              <a:ext cx="4202106" cy="1903235"/>
              <a:chOff x="4675714" y="4014936"/>
              <a:chExt cx="4202106" cy="1903235"/>
            </a:xfrm>
          </p:grpSpPr>
          <p:pic>
            <p:nvPicPr>
              <p:cNvPr id="1032" name="Picture 8" descr="d:\program files (x86)\360se6\User Data\temp\t01bb768f04f8759291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4288" y="4077072"/>
                <a:ext cx="1713532" cy="1285149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d:\program files (x86)\360se6\User Data\temp\U499P4T8D4372877F107DT20121130142519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727"/>
              <a:stretch/>
            </p:blipFill>
            <p:spPr bwMode="auto">
              <a:xfrm>
                <a:off x="4675714" y="4014936"/>
                <a:ext cx="2972039" cy="1903235"/>
              </a:xfrm>
              <a:prstGeom prst="rect">
                <a:avLst/>
              </a:prstGeom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7" name="直接连接符 6"/>
            <p:cNvCxnSpPr/>
            <p:nvPr/>
          </p:nvCxnSpPr>
          <p:spPr>
            <a:xfrm>
              <a:off x="7986065" y="5229683"/>
              <a:ext cx="0" cy="73279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187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健康</a:t>
            </a:r>
            <a:r>
              <a:rPr lang="zh-CN" altLang="en-US" dirty="0" smtClean="0"/>
              <a:t>生活方式（二）</a:t>
            </a:r>
            <a:r>
              <a:rPr lang="zh-CN" altLang="en-US" dirty="0"/>
              <a:t>： </a:t>
            </a:r>
            <a:r>
              <a:rPr lang="zh-CN" altLang="en-US" dirty="0" smtClean="0"/>
              <a:t>合理</a:t>
            </a:r>
            <a:r>
              <a:rPr lang="zh-CN" altLang="en-US" dirty="0"/>
              <a:t>运动，</a:t>
            </a:r>
            <a:r>
              <a:rPr lang="zh-CN" altLang="en-US" dirty="0" smtClean="0"/>
              <a:t>良好心态常保持</a:t>
            </a:r>
            <a:endParaRPr lang="zh-CN" altLang="en-US" dirty="0"/>
          </a:p>
        </p:txBody>
      </p:sp>
      <p:pic>
        <p:nvPicPr>
          <p:cNvPr id="4" name="Picture 2" descr="d:\program files (x86)\360se6\User Data\temp\171134057b86da614f99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877608"/>
            <a:ext cx="3798269" cy="235939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36" y="1434197"/>
            <a:ext cx="487452" cy="573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4451351" y="4979797"/>
            <a:ext cx="40085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2000" dirty="0"/>
              <a:t>情绪紧张、过度兴奋会引起血中胆固醇</a:t>
            </a:r>
            <a:r>
              <a:rPr lang="zh-CN" altLang="en-US" sz="2000" dirty="0" smtClean="0"/>
              <a:t>升高。应保持良好、乐观心态，愉悦身心，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避免过度</a:t>
            </a:r>
            <a:r>
              <a:rPr lang="zh-CN" altLang="en-US" sz="2400" b="1" dirty="0">
                <a:solidFill>
                  <a:srgbClr val="FF0000"/>
                </a:solidFill>
              </a:rPr>
              <a:t>紧张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pic>
        <p:nvPicPr>
          <p:cNvPr id="7" name="Picture 6" descr="d:\program files (x86)\360se6\User Data\temp\1618210460169bf99587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963" y="1303931"/>
            <a:ext cx="2631287" cy="26962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9" name="矩形 8"/>
          <p:cNvSpPr/>
          <p:nvPr/>
        </p:nvSpPr>
        <p:spPr>
          <a:xfrm>
            <a:off x="912674" y="2144248"/>
            <a:ext cx="36506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2000" dirty="0" smtClean="0"/>
              <a:t>适量运动，循序渐进，建议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每周运动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3~5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次，每次时间</a:t>
            </a:r>
            <a:r>
              <a:rPr lang="en-US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分钟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~1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小时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503" y="4149080"/>
            <a:ext cx="539047" cy="620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7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 descr="d:\program files (x86)\360se6\User Data\temp\t019957f796169a8e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31608"/>
            <a:ext cx="4454723" cy="380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云形标注 4"/>
          <p:cNvSpPr/>
          <p:nvPr/>
        </p:nvSpPr>
        <p:spPr>
          <a:xfrm>
            <a:off x="3851920" y="1754358"/>
            <a:ext cx="4176464" cy="1623371"/>
          </a:xfrm>
          <a:prstGeom prst="cloudCallout">
            <a:avLst>
              <a:gd name="adj1" fmla="val -8790"/>
              <a:gd name="adj2" fmla="val 7479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451825" y="1965878"/>
            <a:ext cx="31598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医生，血脂已经降下来了</a:t>
            </a:r>
            <a:r>
              <a:rPr lang="zh-CN" altLang="en-US" sz="2400" dirty="0"/>
              <a:t>，我是不是</a:t>
            </a:r>
            <a:r>
              <a:rPr lang="zh-CN" altLang="en-US" sz="2400" dirty="0" smtClean="0"/>
              <a:t>可以停药了呢？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02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高血脂无法治愈，降脂治疗无法一劳永逸</a:t>
            </a:r>
            <a:endParaRPr lang="zh-CN" altLang="en-US" dirty="0"/>
          </a:p>
        </p:txBody>
      </p:sp>
      <p:pic>
        <p:nvPicPr>
          <p:cNvPr id="5" name="Picture 2" descr="C:\Users\admin\Desktop\1373436463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48" r="15852" b="33902"/>
          <a:stretch/>
        </p:blipFill>
        <p:spPr bwMode="auto">
          <a:xfrm>
            <a:off x="5220072" y="2379379"/>
            <a:ext cx="2520280" cy="182723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4981946" y="4221088"/>
            <a:ext cx="2952328" cy="62840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sp3d/>
          </a:bodyPr>
          <a:lstStyle/>
          <a:p>
            <a:pPr lvl="0" algn="ctr" eaLnBrk="0" fontAlgn="ctr" hangingPunct="0">
              <a:buClr>
                <a:srgbClr val="FF0000"/>
              </a:buClr>
              <a:buSzPct val="70000"/>
              <a:defRPr/>
            </a:pPr>
            <a:r>
              <a:rPr lang="zh-CN" altLang="en-US" sz="2400" b="1" dirty="0" smtClean="0">
                <a:solidFill>
                  <a:schemeClr val="tx1"/>
                </a:solidFill>
                <a:latin typeface="+mn-ea"/>
              </a:rPr>
              <a:t>“坏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”</a:t>
            </a:r>
            <a:r>
              <a:rPr lang="zh-CN" altLang="en-US" sz="2400" b="1" dirty="0" smtClean="0">
                <a:solidFill>
                  <a:schemeClr val="tx1"/>
                </a:solidFill>
                <a:latin typeface="+mn-ea"/>
              </a:rPr>
              <a:t>胆固醇升高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4269649" y="3024718"/>
            <a:ext cx="504056" cy="288032"/>
          </a:xfrm>
          <a:prstGeom prst="notch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47444" y="1266440"/>
            <a:ext cx="80648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+mn-ea"/>
              </a:rPr>
              <a:t>胆固醇水平更多的取决于人体自身胆固醇的合成，与遗传等因素有关，</a:t>
            </a:r>
            <a:r>
              <a:rPr lang="zh-CN" altLang="en-US" sz="2000" b="1" dirty="0" smtClean="0"/>
              <a:t>人体就像工厂，每天都在生产“坏”胆固醇</a:t>
            </a:r>
            <a:endParaRPr lang="zh-CN" altLang="en-US" sz="2000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539552" y="5172233"/>
            <a:ext cx="8064896" cy="1268760"/>
            <a:chOff x="1329906" y="5235297"/>
            <a:chExt cx="6690700" cy="1268760"/>
          </a:xfrm>
        </p:grpSpPr>
        <p:sp>
          <p:nvSpPr>
            <p:cNvPr id="11" name="圆角矩形 10"/>
            <p:cNvSpPr/>
            <p:nvPr/>
          </p:nvSpPr>
          <p:spPr>
            <a:xfrm>
              <a:off x="1329906" y="5235297"/>
              <a:ext cx="6690700" cy="1268760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329906" y="5396678"/>
              <a:ext cx="6690700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 smtClean="0">
                  <a:latin typeface="+mn-ea"/>
                </a:rPr>
                <a:t>高血脂无法治愈，需要持续控制</a:t>
              </a:r>
              <a:r>
                <a:rPr lang="zh-CN" altLang="en-US" sz="2000" b="1" dirty="0" smtClean="0">
                  <a:latin typeface="+mn-ea"/>
                </a:rPr>
                <a:t>，</a:t>
              </a:r>
              <a:endParaRPr lang="en-US" altLang="zh-CN" sz="2000" b="1" dirty="0" smtClean="0">
                <a:latin typeface="+mn-ea"/>
              </a:endParaRPr>
            </a:p>
            <a:p>
              <a:pPr algn="ctr"/>
              <a:r>
                <a:rPr lang="zh-CN" altLang="en-US" sz="2800" b="1" dirty="0" smtClean="0">
                  <a:solidFill>
                    <a:srgbClr val="FF0000"/>
                  </a:solidFill>
                  <a:latin typeface="+mn-ea"/>
                </a:rPr>
                <a:t>一旦中止降脂治疗，血脂又会回升</a:t>
              </a:r>
              <a:r>
                <a:rPr lang="zh-CN" altLang="en-US" sz="2000" b="1" dirty="0" smtClean="0">
                  <a:latin typeface="+mn-ea"/>
                </a:rPr>
                <a:t>，</a:t>
              </a:r>
              <a:r>
                <a:rPr lang="zh-CN" altLang="en-US" sz="2400" b="1" dirty="0" smtClean="0">
                  <a:latin typeface="+mn-ea"/>
                </a:rPr>
                <a:t>影响治疗效果</a:t>
              </a:r>
              <a:endParaRPr lang="zh-CN" altLang="en-US" sz="2400" b="1" dirty="0">
                <a:latin typeface="+mn-ea"/>
              </a:endParaRPr>
            </a:p>
          </p:txBody>
        </p:sp>
      </p:grpSp>
      <p:pic>
        <p:nvPicPr>
          <p:cNvPr id="6146" name="Picture 2" descr="d:\program files (x86)\360se6\User Data\temp\200787143454642_2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0"/>
          <a:stretch/>
        </p:blipFill>
        <p:spPr bwMode="auto">
          <a:xfrm>
            <a:off x="848973" y="2206735"/>
            <a:ext cx="2570899" cy="209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圆角矩形 12"/>
          <p:cNvSpPr/>
          <p:nvPr/>
        </p:nvSpPr>
        <p:spPr>
          <a:xfrm>
            <a:off x="848973" y="4246979"/>
            <a:ext cx="2952328" cy="62840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sp3d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合成</a:t>
            </a:r>
            <a:r>
              <a:rPr lang="zh-CN" altLang="en-US" sz="2400" b="1" dirty="0" smtClean="0">
                <a:solidFill>
                  <a:schemeClr val="tx1"/>
                </a:solidFill>
                <a:latin typeface="+mn-ea"/>
              </a:rPr>
              <a:t>“坏”胆固醇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945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 bwMode="auto">
          <a:xfrm>
            <a:off x="2348454" y="1674542"/>
            <a:ext cx="4161871" cy="1774828"/>
          </a:xfrm>
          <a:prstGeom prst="roundRect">
            <a:avLst>
              <a:gd name="adj" fmla="val 5869"/>
            </a:avLst>
          </a:prstGeom>
          <a:solidFill>
            <a:srgbClr val="FFFFFF">
              <a:alpha val="60000"/>
            </a:srgbClr>
          </a:solidFill>
          <a:ln w="38100" cap="flat" cmpd="sng" algn="ctr">
            <a:solidFill>
              <a:srgbClr val="BBE0E3"/>
            </a:solidFill>
            <a:prstDash val="solid"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01600" prst="artDeco"/>
            <a:bevelB w="0" h="0"/>
            <a:contourClr>
              <a:srgbClr val="FFFFFF"/>
            </a:contourClr>
          </a:sp3d>
        </p:spPr>
        <p:txBody>
          <a:bodyPr anchor="ctr">
            <a:sp3d/>
          </a:bodyPr>
          <a:lstStyle/>
          <a:p>
            <a:pPr marL="0" marR="0" lvl="2" indent="0" algn="ctr" defTabSz="914400" eaLnBrk="0" fontAlgn="ctr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itchFamily="2" charset="2"/>
              <a:buChar char="n"/>
              <a:tabLst>
                <a:tab pos="136525" algn="l"/>
              </a:tabLst>
              <a:defRPr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黑体" pitchFamily="2" charset="-122"/>
              <a:cs typeface="Arial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482428" y="1240760"/>
            <a:ext cx="2299705" cy="628404"/>
          </a:xfrm>
          <a:prstGeom prst="round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extrusionH="304800" contourW="19050">
            <a:bevelT prst="convex"/>
            <a:bevelB w="0" h="0"/>
            <a:contourClr>
              <a:srgbClr val="FFE593"/>
            </a:contourClr>
          </a:sp3d>
        </p:spPr>
        <p:txBody>
          <a:bodyPr anchor="ctr">
            <a:sp3d/>
          </a:bodyPr>
          <a:lstStyle/>
          <a:p>
            <a:pPr marL="0" marR="0" lvl="0" indent="0" algn="ctr" defTabSz="914400" eaLnBrk="0" fontAlgn="ctr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rPr>
              <a:t>坏胆固醇升高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2414895" y="4460767"/>
            <a:ext cx="4095430" cy="1882118"/>
          </a:xfrm>
          <a:prstGeom prst="roundRect">
            <a:avLst>
              <a:gd name="adj" fmla="val 5869"/>
            </a:avLst>
          </a:prstGeom>
          <a:solidFill>
            <a:srgbClr val="FFFFFF">
              <a:alpha val="60000"/>
            </a:srgbClr>
          </a:solidFill>
          <a:ln w="38100" cap="flat" cmpd="sng" algn="ctr">
            <a:solidFill>
              <a:srgbClr val="BBE0E3"/>
            </a:solidFill>
            <a:prstDash val="solid"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01600" prst="artDeco"/>
            <a:bevelB w="0" h="0"/>
            <a:contourClr>
              <a:srgbClr val="FFFFFF"/>
            </a:contourClr>
          </a:sp3d>
        </p:spPr>
        <p:txBody>
          <a:bodyPr anchor="ctr">
            <a:sp3d/>
          </a:bodyPr>
          <a:lstStyle/>
          <a:p>
            <a:pPr marL="0" marR="0" lvl="2" indent="0" algn="ctr" defTabSz="914400" eaLnBrk="0" fontAlgn="ctr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itchFamily="2" charset="2"/>
              <a:buChar char="n"/>
              <a:tabLst>
                <a:tab pos="136525" algn="l"/>
              </a:tabLst>
              <a:defRPr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黑体" pitchFamily="2" charset="-122"/>
              <a:cs typeface="Arial" pitchFamily="34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482429" y="4080971"/>
            <a:ext cx="2694941" cy="628404"/>
          </a:xfrm>
          <a:prstGeom prst="round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extrusionH="304800" contourW="19050">
            <a:bevelT prst="convex"/>
            <a:bevelB w="0" h="0"/>
            <a:contourClr>
              <a:srgbClr val="FFE593"/>
            </a:contourClr>
          </a:sp3d>
        </p:spPr>
        <p:txBody>
          <a:bodyPr anchor="ctr">
            <a:sp3d/>
          </a:bodyPr>
          <a:lstStyle/>
          <a:p>
            <a:pPr lvl="0" algn="ctr" eaLnBrk="0" fontAlgn="ctr" hangingPunct="0">
              <a:buClr>
                <a:srgbClr val="FF0000"/>
              </a:buClr>
              <a:buSzPct val="70000"/>
              <a:defRPr/>
            </a:pPr>
            <a:r>
              <a:rPr lang="zh-CN" altLang="en-US" sz="2800" b="1" kern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斑块进展</a:t>
            </a:r>
          </a:p>
        </p:txBody>
      </p:sp>
      <p:pic>
        <p:nvPicPr>
          <p:cNvPr id="18" name="Picture 2" descr="C:\Documents and Settings\Administrator\My Documents\ppt素材\箭头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7813518">
            <a:off x="1802428" y="4397257"/>
            <a:ext cx="502529" cy="640004"/>
          </a:xfrm>
          <a:prstGeom prst="rect">
            <a:avLst/>
          </a:prstGeom>
          <a:noFill/>
        </p:spPr>
      </p:pic>
      <p:pic>
        <p:nvPicPr>
          <p:cNvPr id="19" name="Picture 2" descr="C:\Documents and Settings\Administrator\My Documents\ppt素材\箭头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5131796">
            <a:off x="1836065" y="2231324"/>
            <a:ext cx="502529" cy="668566"/>
          </a:xfrm>
          <a:prstGeom prst="rect">
            <a:avLst/>
          </a:prstGeom>
          <a:noFill/>
        </p:spPr>
      </p:pic>
      <p:sp>
        <p:nvSpPr>
          <p:cNvPr id="20" name="TextBox 32"/>
          <p:cNvSpPr txBox="1">
            <a:spLocks noChangeArrowheads="1"/>
          </p:cNvSpPr>
          <p:nvPr/>
        </p:nvSpPr>
        <p:spPr bwMode="auto">
          <a:xfrm>
            <a:off x="2408892" y="2061739"/>
            <a:ext cx="4117762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人体内胆固醇的合成一直在进行，自行停药或减量，会造成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“坏”胆固醇水平会再次升高</a:t>
            </a:r>
            <a:endParaRPr lang="zh-CN" altLang="en-US" sz="24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21" name="TextBox 32"/>
          <p:cNvSpPr txBox="1">
            <a:spLocks noChangeArrowheads="1"/>
          </p:cNvSpPr>
          <p:nvPr/>
        </p:nvSpPr>
        <p:spPr bwMode="auto">
          <a:xfrm>
            <a:off x="2557770" y="4810158"/>
            <a:ext cx="3952555" cy="153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自行停药或减量，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可能</a:t>
            </a:r>
            <a:r>
              <a:rPr lang="zh-CN" altLang="en-US" sz="2400" b="1" dirty="0">
                <a:solidFill>
                  <a:srgbClr val="FF0000"/>
                </a:solidFill>
              </a:rPr>
              <a:t>会影响已经稳定的斑块</a:t>
            </a:r>
            <a:r>
              <a:rPr lang="zh-CN" altLang="en-US" sz="2400" dirty="0"/>
              <a:t>，</a:t>
            </a:r>
            <a:r>
              <a:rPr lang="zh-CN" altLang="en-US" sz="2400" b="1" dirty="0">
                <a:solidFill>
                  <a:srgbClr val="FF0000"/>
                </a:solidFill>
              </a:rPr>
              <a:t>导致心血管疾病风险升高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pic>
        <p:nvPicPr>
          <p:cNvPr id="13" name="Picture 2" descr="C:\Users\admin\Desktop\1373436463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48" r="15852" b="33902"/>
          <a:stretch/>
        </p:blipFill>
        <p:spPr bwMode="auto">
          <a:xfrm>
            <a:off x="6620492" y="1674542"/>
            <a:ext cx="2208733" cy="160135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21" descr="Untitled-1 copy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24210" y="4907209"/>
            <a:ext cx="2105015" cy="989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圆角矩形 25"/>
          <p:cNvSpPr/>
          <p:nvPr/>
        </p:nvSpPr>
        <p:spPr>
          <a:xfrm>
            <a:off x="549990" y="2173733"/>
            <a:ext cx="1104655" cy="355952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eaVert" tIns="108000" anchor="ctr">
            <a:sp3d/>
          </a:bodyPr>
          <a:lstStyle/>
          <a:p>
            <a:pPr marL="0" marR="0" lvl="0" indent="0" algn="ctr" defTabSz="914400" eaLnBrk="0" fontAlgn="ctr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rPr>
              <a:t>不可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rPr>
              <a:t>擅自停药减量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0" y="31372"/>
            <a:ext cx="91440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不可擅自停药或</a:t>
            </a:r>
            <a:r>
              <a:rPr lang="zh-CN" altLang="en-US" dirty="0" smtClean="0"/>
              <a:t>减量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50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292006" y="2281388"/>
            <a:ext cx="5044339" cy="8572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最后</a:t>
            </a:r>
            <a:r>
              <a:rPr lang="zh-CN" altLang="en-US" dirty="0" smtClean="0"/>
              <a:t>，请您牢记定期来院复查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284010" y="4357124"/>
            <a:ext cx="5152086" cy="180818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/>
                </a:solidFill>
              </a:rPr>
              <a:t>启动他汀治疗后，应在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</a:rPr>
              <a:t>周</a:t>
            </a:r>
            <a:r>
              <a:rPr lang="zh-CN" altLang="en-US" sz="2000" dirty="0">
                <a:solidFill>
                  <a:schemeClr val="tx1"/>
                </a:solidFill>
              </a:rPr>
              <a:t>后监测血脂，若仍未达标在调整治疗方案</a:t>
            </a:r>
            <a:r>
              <a:rPr lang="en-US" altLang="zh-CN" sz="2400" b="1" dirty="0">
                <a:solidFill>
                  <a:srgbClr val="FF0000"/>
                </a:solidFill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</a:rPr>
              <a:t>周</a:t>
            </a:r>
            <a:r>
              <a:rPr lang="zh-CN" altLang="en-US" sz="2000" dirty="0">
                <a:solidFill>
                  <a:schemeClr val="tx1"/>
                </a:solidFill>
              </a:rPr>
              <a:t>后复查；对于血脂控制良好的患者，</a:t>
            </a:r>
            <a:r>
              <a:rPr lang="zh-CN" altLang="en-US" sz="2400" b="1" dirty="0">
                <a:solidFill>
                  <a:srgbClr val="FF0000"/>
                </a:solidFill>
              </a:rPr>
              <a:t>每半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年</a:t>
            </a:r>
            <a:r>
              <a:rPr lang="zh-CN" altLang="en-US" sz="2000" dirty="0">
                <a:solidFill>
                  <a:schemeClr val="tx1"/>
                </a:solidFill>
              </a:rPr>
              <a:t>检查</a:t>
            </a:r>
            <a:r>
              <a:rPr lang="zh-CN" altLang="en-US" sz="2000" dirty="0" smtClean="0">
                <a:solidFill>
                  <a:schemeClr val="tx1"/>
                </a:solidFill>
              </a:rPr>
              <a:t>一</a:t>
            </a:r>
            <a:r>
              <a:rPr lang="zh-CN" altLang="en-US" sz="2000" dirty="0">
                <a:solidFill>
                  <a:schemeClr val="tx1"/>
                </a:solidFill>
              </a:rPr>
              <a:t>次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789736" y="1675285"/>
            <a:ext cx="3365674" cy="4052070"/>
            <a:chOff x="5365570" y="1293968"/>
            <a:chExt cx="4006109" cy="4823116"/>
          </a:xfrm>
        </p:grpSpPr>
        <p:pic>
          <p:nvPicPr>
            <p:cNvPr id="8194" name="Picture 2" descr="d:\program files (x86)\360se6\User Data\temp\15364320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79"/>
            <a:stretch/>
          </p:blipFill>
          <p:spPr bwMode="auto">
            <a:xfrm>
              <a:off x="5545445" y="1754614"/>
              <a:ext cx="3275856" cy="436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5719252" y="4293096"/>
              <a:ext cx="1196715" cy="12821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 smtClean="0"/>
                <a:t>血脂</a:t>
              </a:r>
              <a:endParaRPr lang="en-US" altLang="zh-CN" sz="3200" b="1" dirty="0" smtClean="0"/>
            </a:p>
            <a:p>
              <a:r>
                <a:rPr lang="zh-CN" altLang="en-US" sz="3200" b="1" dirty="0" smtClean="0"/>
                <a:t>复查</a:t>
              </a:r>
              <a:endParaRPr lang="zh-CN" altLang="en-US" sz="3200" b="1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5636546" y="1362780"/>
              <a:ext cx="2912810" cy="7836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5365570" y="1293968"/>
              <a:ext cx="4006109" cy="3538931"/>
              <a:chOff x="5349676" y="1555437"/>
              <a:chExt cx="4006109" cy="3538931"/>
            </a:xfrm>
          </p:grpSpPr>
          <p:sp>
            <p:nvSpPr>
              <p:cNvPr id="8" name="空心弧 7"/>
              <p:cNvSpPr/>
              <p:nvPr/>
            </p:nvSpPr>
            <p:spPr>
              <a:xfrm rot="20605129">
                <a:off x="5349676" y="1630841"/>
                <a:ext cx="3786767" cy="3463527"/>
              </a:xfrm>
              <a:prstGeom prst="blockArc">
                <a:avLst>
                  <a:gd name="adj1" fmla="val 12796982"/>
                  <a:gd name="adj2" fmla="val 0"/>
                  <a:gd name="adj3" fmla="val 25000"/>
                </a:avLst>
              </a:prstGeom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5757230" y="1752271"/>
                <a:ext cx="359855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3200" b="1" dirty="0" smtClean="0">
                    <a:solidFill>
                      <a:srgbClr val="00B050"/>
                    </a:solidFill>
                  </a:rPr>
                  <a:t>    医院</a:t>
                </a:r>
                <a:endParaRPr lang="zh-CN" altLang="en-US" sz="3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" name="加号 9"/>
              <p:cNvSpPr/>
              <p:nvPr/>
            </p:nvSpPr>
            <p:spPr>
              <a:xfrm>
                <a:off x="6241123" y="1555437"/>
                <a:ext cx="999097" cy="921291"/>
              </a:xfrm>
              <a:prstGeom prst="mathPlus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爆炸形 2 15"/>
          <p:cNvSpPr/>
          <p:nvPr/>
        </p:nvSpPr>
        <p:spPr>
          <a:xfrm>
            <a:off x="288598" y="1109572"/>
            <a:ext cx="4283401" cy="1167300"/>
          </a:xfrm>
          <a:prstGeom prst="irregularSeal2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001057" y="1264594"/>
            <a:ext cx="2571768" cy="857256"/>
          </a:xfrm>
          <a:prstGeom prst="round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 smtClean="0">
                <a:solidFill>
                  <a:schemeClr val="tx1"/>
                </a:solidFill>
                <a:latin typeface="+mj-ea"/>
              </a:rPr>
              <a:t>定期复查的好处</a:t>
            </a:r>
            <a:endParaRPr lang="en-US" altLang="zh-CN" sz="2400" b="1" dirty="0" smtClean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19" name="爆炸形 2 18"/>
          <p:cNvSpPr/>
          <p:nvPr/>
        </p:nvSpPr>
        <p:spPr>
          <a:xfrm>
            <a:off x="145240" y="3284984"/>
            <a:ext cx="4283401" cy="1106463"/>
          </a:xfrm>
          <a:prstGeom prst="irregularSeal2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944615" y="3392408"/>
            <a:ext cx="2571768" cy="857256"/>
          </a:xfrm>
          <a:prstGeom prst="round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 smtClean="0">
                <a:solidFill>
                  <a:schemeClr val="tx1"/>
                </a:solidFill>
                <a:latin typeface="+mj-ea"/>
              </a:rPr>
              <a:t>定期复查的</a:t>
            </a:r>
            <a:r>
              <a:rPr lang="zh-CN" altLang="en-US" sz="2400" b="1" dirty="0">
                <a:solidFill>
                  <a:schemeClr val="tx1"/>
                </a:solidFill>
                <a:latin typeface="+mj-ea"/>
              </a:rPr>
              <a:t>时间</a:t>
            </a:r>
            <a:endParaRPr lang="en-US" altLang="zh-CN" sz="2400" b="1" dirty="0" smtClean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84010" y="2281388"/>
            <a:ext cx="5152086" cy="8572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zh-CN" altLang="en-US" sz="2000" dirty="0" smtClean="0">
                <a:solidFill>
                  <a:schemeClr val="tx1"/>
                </a:solidFill>
                <a:latin typeface="+mj-ea"/>
              </a:rPr>
              <a:t>定期复查能评估治疗效果，指导您坚持遵守医疗方案</a:t>
            </a:r>
            <a:endParaRPr lang="en-US" altLang="zh-CN" sz="2000" dirty="0" smtClean="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5892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:\program files (x86)\360se6\User Data\temp\t019ef7acbbb37ba4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364" y="2996952"/>
            <a:ext cx="4788026" cy="312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admin\Documents\ppt素材\图形\框8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60" y="1106858"/>
            <a:ext cx="4392488" cy="405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7463" y="1928863"/>
            <a:ext cx="3600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/>
              <a:t>                       小档案</a:t>
            </a:r>
            <a:endParaRPr lang="en-US" altLang="zh-CN" sz="2000" dirty="0" smtClean="0"/>
          </a:p>
          <a:p>
            <a:pPr algn="ctr">
              <a:lnSpc>
                <a:spcPct val="150000"/>
              </a:lnSpc>
            </a:pPr>
            <a:endParaRPr lang="en-US" altLang="zh-CN" sz="2000" dirty="0" smtClean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 smtClean="0"/>
              <a:t>今年</a:t>
            </a:r>
            <a:r>
              <a:rPr lang="en-US" altLang="zh-CN" sz="2000" dirty="0" smtClean="0"/>
              <a:t>61</a:t>
            </a:r>
            <a:r>
              <a:rPr lang="zh-CN" altLang="en-US" sz="2000" dirty="0" smtClean="0"/>
              <a:t>岁，发现糖尿病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年</a:t>
            </a:r>
            <a:endParaRPr lang="en-US" altLang="zh-CN" sz="2000" dirty="0" smtClean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 smtClean="0"/>
              <a:t>血糖一直控制很好</a:t>
            </a:r>
            <a:endParaRPr lang="en-US" altLang="zh-CN" sz="2000" dirty="0" smtClean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 smtClean="0"/>
              <a:t>来医院复查时，发现血脂偏高了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347463" y="1727937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latin typeface="华文新魏" pitchFamily="2" charset="-122"/>
                <a:ea typeface="华文新魏" pitchFamily="2" charset="-122"/>
              </a:rPr>
              <a:t>王大</a:t>
            </a:r>
            <a:r>
              <a:rPr lang="zh-CN" altLang="en-US" sz="4800" dirty="0">
                <a:latin typeface="华文新魏" pitchFamily="2" charset="-122"/>
                <a:ea typeface="华文新魏" pitchFamily="2" charset="-122"/>
              </a:rPr>
              <a:t>爷</a:t>
            </a:r>
          </a:p>
        </p:txBody>
      </p:sp>
      <p:sp>
        <p:nvSpPr>
          <p:cNvPr id="8" name="云形标注 7"/>
          <p:cNvSpPr/>
          <p:nvPr/>
        </p:nvSpPr>
        <p:spPr>
          <a:xfrm>
            <a:off x="4499992" y="1196751"/>
            <a:ext cx="3463155" cy="1623371"/>
          </a:xfrm>
          <a:prstGeom prst="cloudCallout">
            <a:avLst>
              <a:gd name="adj1" fmla="val -1364"/>
              <a:gd name="adj2" fmla="val 721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0" y="31372"/>
            <a:ext cx="9144000" cy="1052736"/>
          </a:xfrm>
        </p:spPr>
        <p:txBody>
          <a:bodyPr/>
          <a:lstStyle/>
          <a:p>
            <a:r>
              <a:rPr lang="zh-CN" altLang="en-US" dirty="0" smtClean="0"/>
              <a:t>我们来看一例病例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973121" y="1574788"/>
            <a:ext cx="25168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/>
              <a:t>您老血脂偏高，得服用他汀了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3051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340900"/>
            <a:ext cx="8229600" cy="223110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zh-CN" altLang="en-US" sz="6600" i="1" dirty="0" smtClean="0">
                <a:solidFill>
                  <a:schemeClr val="tx2"/>
                </a:solidFill>
              </a:rPr>
              <a:t>谢谢您的聆听！</a:t>
            </a:r>
            <a:endParaRPr lang="zh-CN" altLang="en-US" sz="6600" i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admin\Documents\ppt素材\图形\框8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60" y="1121372"/>
            <a:ext cx="4392488" cy="405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病例二</a:t>
            </a:r>
            <a:endParaRPr lang="zh-CN" altLang="en-US" dirty="0"/>
          </a:p>
        </p:txBody>
      </p:sp>
      <p:pic>
        <p:nvPicPr>
          <p:cNvPr id="1026" name="Picture 2" descr="d:\program files (x86)\360se6\User Data\temp\t0103b24d4ff423fd23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929" y="599216"/>
            <a:ext cx="5383196" cy="445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8529" y="1847639"/>
            <a:ext cx="3600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/>
              <a:t>                       小档案</a:t>
            </a:r>
            <a:endParaRPr lang="en-US" altLang="zh-CN" sz="2000" dirty="0" smtClean="0"/>
          </a:p>
          <a:p>
            <a:pPr algn="ctr">
              <a:lnSpc>
                <a:spcPct val="150000"/>
              </a:lnSpc>
            </a:pPr>
            <a:endParaRPr lang="en-US" altLang="zh-CN" sz="2000" dirty="0" smtClean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 smtClean="0"/>
              <a:t>今年</a:t>
            </a:r>
            <a:r>
              <a:rPr lang="en-US" altLang="zh-CN" sz="2000" dirty="0" smtClean="0"/>
              <a:t>53</a:t>
            </a:r>
            <a:r>
              <a:rPr lang="zh-CN" altLang="en-US" sz="2000" dirty="0" smtClean="0"/>
              <a:t>岁，发现糖尿病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年</a:t>
            </a:r>
            <a:endParaRPr lang="en-US" altLang="zh-CN" sz="2000" dirty="0" smtClean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 smtClean="0"/>
              <a:t>前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周曾出现胸口痛</a:t>
            </a:r>
            <a:endParaRPr lang="en-US" altLang="zh-CN" sz="2000" dirty="0" smtClean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 smtClean="0"/>
              <a:t>这天在家突发心肌梗死，被送入医院</a:t>
            </a:r>
            <a:endParaRPr lang="en-US" altLang="zh-CN" sz="2000" dirty="0" smtClean="0"/>
          </a:p>
        </p:txBody>
      </p:sp>
      <p:sp>
        <p:nvSpPr>
          <p:cNvPr id="10" name="矩形 9"/>
          <p:cNvSpPr/>
          <p:nvPr/>
        </p:nvSpPr>
        <p:spPr>
          <a:xfrm>
            <a:off x="460747" y="1607070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latin typeface="华文新魏" pitchFamily="2" charset="-122"/>
                <a:ea typeface="华文新魏" pitchFamily="2" charset="-122"/>
              </a:rPr>
              <a:t>张大伯</a:t>
            </a:r>
            <a:endParaRPr lang="zh-CN" altLang="en-US" sz="4800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五边形 2"/>
          <p:cNvSpPr/>
          <p:nvPr/>
        </p:nvSpPr>
        <p:spPr>
          <a:xfrm rot="16200000">
            <a:off x="4623229" y="2766997"/>
            <a:ext cx="1163939" cy="5765386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804540" y="5649690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/>
              <a:t>医生同样建议张大伯服用他汀治疗</a:t>
            </a:r>
          </a:p>
        </p:txBody>
      </p:sp>
      <p:pic>
        <p:nvPicPr>
          <p:cNvPr id="13" name="Picture 2" descr="卡通医生矢量图大图 点击还原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4361" r="75097" b="22597"/>
          <a:stretch>
            <a:fillRect/>
          </a:stretch>
        </p:blipFill>
        <p:spPr bwMode="auto">
          <a:xfrm>
            <a:off x="760009" y="5088523"/>
            <a:ext cx="1398720" cy="16455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48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5" descr="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3" y="1252977"/>
            <a:ext cx="1139472" cy="1171803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2052" name="Picture 4" descr="d:\program files (x86)\360se6\User Data\temp\t014f5e072b21b8af9f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1"/>
          <a:stretch/>
        </p:blipFill>
        <p:spPr bwMode="auto">
          <a:xfrm>
            <a:off x="343000" y="2387200"/>
            <a:ext cx="6804248" cy="414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圆角矩形 4"/>
          <p:cNvSpPr/>
          <p:nvPr/>
        </p:nvSpPr>
        <p:spPr>
          <a:xfrm>
            <a:off x="685056" y="2579419"/>
            <a:ext cx="6979379" cy="133813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您知道，哪些</a:t>
            </a:r>
            <a:r>
              <a:rPr lang="zh-CN" altLang="en-US" dirty="0"/>
              <a:t>糖尿病</a:t>
            </a:r>
            <a:r>
              <a:rPr lang="zh-CN" altLang="en-US" dirty="0" smtClean="0"/>
              <a:t>患者应该选择他汀治疗吗？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6639" y="2579418"/>
            <a:ext cx="7221745" cy="1226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您知道，哪些</a:t>
            </a:r>
            <a:r>
              <a:rPr lang="zh-CN" altLang="en-US" sz="2400" b="1" dirty="0"/>
              <a:t>糖尿病</a:t>
            </a:r>
            <a:r>
              <a:rPr lang="zh-CN" altLang="en-US" sz="2400" b="1" dirty="0" smtClean="0"/>
              <a:t>患者应该启动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他</a:t>
            </a:r>
            <a:r>
              <a:rPr lang="zh-CN" altLang="en-US" sz="2800" b="1" dirty="0">
                <a:solidFill>
                  <a:srgbClr val="FF0000"/>
                </a:solidFill>
              </a:rPr>
              <a:t>汀</a:t>
            </a:r>
            <a:r>
              <a:rPr lang="zh-CN" altLang="en-US" sz="2400" b="1" dirty="0" smtClean="0"/>
              <a:t>治疗吗？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您是否也需要启动他汀治疗呢？</a:t>
            </a:r>
            <a:endParaRPr lang="zh-CN" altLang="en-US" sz="2400" b="1" dirty="0"/>
          </a:p>
        </p:txBody>
      </p:sp>
      <p:pic>
        <p:nvPicPr>
          <p:cNvPr id="7" name="Picture 3" descr="C:\Users\admin\Documents\ppt素材\卡通图片\9420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E5D9B3"/>
              </a:clrFrom>
              <a:clrTo>
                <a:srgbClr val="E5D9B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594" y="3389289"/>
            <a:ext cx="2426636" cy="242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虚尾箭头 5"/>
          <p:cNvSpPr/>
          <p:nvPr/>
        </p:nvSpPr>
        <p:spPr>
          <a:xfrm rot="2943431">
            <a:off x="5097768" y="4218826"/>
            <a:ext cx="864096" cy="504056"/>
          </a:xfrm>
          <a:prstGeom prst="striped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虚尾箭头 9"/>
          <p:cNvSpPr/>
          <p:nvPr/>
        </p:nvSpPr>
        <p:spPr>
          <a:xfrm rot="7002759">
            <a:off x="1792432" y="4248047"/>
            <a:ext cx="864096" cy="504056"/>
          </a:xfrm>
          <a:prstGeom prst="striped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虚尾箭头 10"/>
          <p:cNvSpPr/>
          <p:nvPr/>
        </p:nvSpPr>
        <p:spPr>
          <a:xfrm rot="2943431">
            <a:off x="3509628" y="4218826"/>
            <a:ext cx="864096" cy="504056"/>
          </a:xfrm>
          <a:prstGeom prst="striped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18073124">
            <a:off x="1639314" y="4125781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/>
              <a:t>他汀</a:t>
            </a:r>
            <a:endParaRPr lang="zh-CN" altLang="en-US" sz="2000" b="1" dirty="0"/>
          </a:p>
        </p:txBody>
      </p:sp>
      <p:sp>
        <p:nvSpPr>
          <p:cNvPr id="14" name="矩形 13"/>
          <p:cNvSpPr/>
          <p:nvPr/>
        </p:nvSpPr>
        <p:spPr>
          <a:xfrm rot="2753535">
            <a:off x="3825933" y="4107195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/>
              <a:t>他汀</a:t>
            </a:r>
            <a:endParaRPr lang="zh-CN" altLang="en-US" sz="2000" b="1" dirty="0"/>
          </a:p>
        </p:txBody>
      </p:sp>
      <p:sp>
        <p:nvSpPr>
          <p:cNvPr id="15" name="矩形 14"/>
          <p:cNvSpPr/>
          <p:nvPr/>
        </p:nvSpPr>
        <p:spPr>
          <a:xfrm rot="2753535">
            <a:off x="5420651" y="4107196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/>
              <a:t>他汀</a:t>
            </a:r>
            <a:endParaRPr lang="zh-CN" altLang="en-US" sz="2000" b="1" dirty="0"/>
          </a:p>
        </p:txBody>
      </p:sp>
      <p:sp>
        <p:nvSpPr>
          <p:cNvPr id="16" name="内容占位符 2"/>
          <p:cNvSpPr txBox="1">
            <a:spLocks/>
          </p:cNvSpPr>
          <p:nvPr/>
        </p:nvSpPr>
        <p:spPr>
          <a:xfrm>
            <a:off x="1306314" y="1289194"/>
            <a:ext cx="7635916" cy="98325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b="0" dirty="0" smtClean="0"/>
              <a:t>他汀是</a:t>
            </a:r>
            <a:r>
              <a:rPr lang="zh-CN" altLang="zh-CN" b="0" dirty="0"/>
              <a:t>一种胆固醇生物合成酶的</a:t>
            </a:r>
            <a:r>
              <a:rPr lang="zh-CN" altLang="zh-CN" b="0" dirty="0" smtClean="0"/>
              <a:t>抑制剂</a:t>
            </a:r>
            <a:r>
              <a:rPr lang="zh-CN" altLang="en-US" b="0" dirty="0" smtClean="0"/>
              <a:t>，是降低</a:t>
            </a:r>
            <a:endParaRPr lang="en-US" altLang="zh-CN" b="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b="0" dirty="0" smtClean="0"/>
              <a:t>“坏”</a:t>
            </a:r>
            <a:r>
              <a:rPr lang="zh-CN" altLang="en-US" b="0" dirty="0"/>
              <a:t>胆固醇</a:t>
            </a:r>
            <a:r>
              <a:rPr lang="zh-CN" altLang="en-US" b="0" dirty="0" smtClean="0"/>
              <a:t>的</a:t>
            </a:r>
            <a:r>
              <a:rPr lang="zh-CN" altLang="en-US" sz="4000" dirty="0" smtClean="0">
                <a:solidFill>
                  <a:srgbClr val="FF0000"/>
                </a:solidFill>
              </a:rPr>
              <a:t>主力</a:t>
            </a:r>
            <a:r>
              <a:rPr lang="zh-CN" altLang="en-US" b="0" dirty="0" smtClean="0"/>
              <a:t>，能减少心血管疾病的发生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82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2354266" y="3511173"/>
            <a:ext cx="864096" cy="25101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先看一看糖尿病患者是否伴有心血管疾病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755576" y="1432633"/>
            <a:ext cx="7759770" cy="7947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74793" y="1599181"/>
            <a:ext cx="7341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zh-CN" altLang="en-US" sz="2400" b="1" dirty="0" smtClean="0"/>
              <a:t>糖尿病患者伴有心血管疾病吗？</a:t>
            </a:r>
            <a:endParaRPr lang="zh-CN" altLang="en-US" sz="2400" b="1" dirty="0"/>
          </a:p>
        </p:txBody>
      </p:sp>
      <p:pic>
        <p:nvPicPr>
          <p:cNvPr id="5" name="Picture 3" descr="C:\Users\admin\Documents\ppt素材\卡通图片\942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5D9B3"/>
              </a:clrFrom>
              <a:clrTo>
                <a:srgbClr val="E5D9B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3527" y="4176401"/>
            <a:ext cx="2278165" cy="217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4090018" y="2630019"/>
            <a:ext cx="4778657" cy="4009127"/>
            <a:chOff x="4090018" y="2630019"/>
            <a:chExt cx="4778657" cy="4009127"/>
          </a:xfrm>
        </p:grpSpPr>
        <p:sp>
          <p:nvSpPr>
            <p:cNvPr id="7" name="矩形 6"/>
            <p:cNvSpPr/>
            <p:nvPr/>
          </p:nvSpPr>
          <p:spPr>
            <a:xfrm>
              <a:off x="4216603" y="4137142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 smtClean="0"/>
                <a:t>心绞痛或心梗</a:t>
              </a:r>
              <a:endParaRPr lang="zh-CN" altLang="en-US" sz="2000" b="1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6840443" y="4137142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/>
                <a:t>脑卒中（中风）</a:t>
              </a:r>
              <a:endParaRPr lang="zh-CN" altLang="en-US" sz="2000" b="1" dirty="0"/>
            </a:p>
          </p:txBody>
        </p:sp>
        <p:pic>
          <p:nvPicPr>
            <p:cNvPr id="9" name="Picture 2" descr="d:\program files (x86)\360se6\User Data\temp\29939779770633099381n.jpg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1347" y="2656242"/>
              <a:ext cx="1227040" cy="1493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 descr="d:\program files (x86)\360se6\User Data\temp\452_65bd51e9_a293_4224_b90a_e6b9b0506c44_0.jpg"/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B0B0B0"/>
                </a:clrFrom>
                <a:clrTo>
                  <a:srgbClr val="B0B0B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01" r="9175"/>
            <a:stretch/>
          </p:blipFill>
          <p:spPr bwMode="auto">
            <a:xfrm>
              <a:off x="6897282" y="2630019"/>
              <a:ext cx="1563150" cy="1546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4702819" y="3326507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p"/>
              </a:pPr>
              <a:endParaRPr lang="zh-CN" altLang="en-US" dirty="0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7073670" y="4838079"/>
              <a:ext cx="1441676" cy="1447576"/>
              <a:chOff x="13570472" y="306408"/>
              <a:chExt cx="4992554" cy="3778540"/>
            </a:xfrm>
          </p:grpSpPr>
          <p:pic>
            <p:nvPicPr>
              <p:cNvPr id="25" name="Picture 2" descr="d:\program files (x86)\360se6\User Data\temp\455997_164657671111_2.jp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56" t="34286" r="-1310" b="9445"/>
              <a:stretch/>
            </p:blipFill>
            <p:spPr bwMode="auto">
              <a:xfrm>
                <a:off x="13570472" y="306408"/>
                <a:ext cx="4992554" cy="3778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3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12191" y="306408"/>
                <a:ext cx="1411922" cy="643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7" name="矩形 26"/>
            <p:cNvSpPr/>
            <p:nvPr/>
          </p:nvSpPr>
          <p:spPr>
            <a:xfrm>
              <a:off x="6818114" y="6239036"/>
              <a:ext cx="205056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/>
                <a:t>颈动脉斑块</a:t>
              </a:r>
              <a:r>
                <a:rPr lang="en-US" altLang="zh-CN" sz="2000" b="1" dirty="0" smtClean="0"/>
                <a:t>/</a:t>
              </a:r>
              <a:r>
                <a:rPr lang="zh-CN" altLang="en-US" sz="2000" b="1" dirty="0" smtClean="0"/>
                <a:t>狭窄</a:t>
              </a:r>
              <a:endParaRPr lang="zh-CN" altLang="en-US" sz="2000" b="1" dirty="0"/>
            </a:p>
          </p:txBody>
        </p:sp>
        <p:pic>
          <p:nvPicPr>
            <p:cNvPr id="28" name="Picture 2" descr="d:\program files (x86)\360se6\User Data\temp\sy_52243043892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15" t="6000" b="8090"/>
            <a:stretch/>
          </p:blipFill>
          <p:spPr bwMode="auto">
            <a:xfrm>
              <a:off x="4341820" y="4644444"/>
              <a:ext cx="1473113" cy="1790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矩形 28"/>
            <p:cNvSpPr/>
            <p:nvPr/>
          </p:nvSpPr>
          <p:spPr>
            <a:xfrm>
              <a:off x="4090018" y="6234819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/>
                <a:t>外周动脉病变</a:t>
              </a:r>
              <a:endParaRPr lang="zh-CN" altLang="en-US" sz="2000" b="1" dirty="0"/>
            </a:p>
          </p:txBody>
        </p:sp>
      </p:grpSp>
      <p:sp>
        <p:nvSpPr>
          <p:cNvPr id="3" name="左大括号 2"/>
          <p:cNvSpPr/>
          <p:nvPr/>
        </p:nvSpPr>
        <p:spPr>
          <a:xfrm>
            <a:off x="3491880" y="3068960"/>
            <a:ext cx="432048" cy="3280471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581502" y="3745133"/>
            <a:ext cx="553998" cy="1928123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dist"/>
            <a:r>
              <a:rPr lang="zh-CN" altLang="en-US" sz="2400" b="1" dirty="0"/>
              <a:t>心血管疾病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1854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43542" y="31372"/>
            <a:ext cx="9252520" cy="1052736"/>
          </a:xfrm>
        </p:spPr>
        <p:txBody>
          <a:bodyPr>
            <a:normAutofit/>
          </a:bodyPr>
          <a:lstStyle/>
          <a:p>
            <a:r>
              <a:rPr lang="zh-CN" altLang="en-US" dirty="0"/>
              <a:t>糖尿病</a:t>
            </a:r>
            <a:r>
              <a:rPr lang="zh-CN" altLang="en-US" dirty="0" smtClean="0"/>
              <a:t>患者</a:t>
            </a:r>
            <a:r>
              <a:rPr lang="zh-CN" altLang="en-US" dirty="0"/>
              <a:t>伴</a:t>
            </a:r>
            <a:r>
              <a:rPr lang="zh-CN" altLang="en-US" dirty="0" smtClean="0"/>
              <a:t>心血管疾病，“坏”胆固醇＜</a:t>
            </a:r>
            <a:r>
              <a:rPr lang="en-US" altLang="zh-CN" dirty="0" smtClean="0"/>
              <a:t>1.8mmol/L</a:t>
            </a:r>
            <a:endParaRPr lang="zh-CN" altLang="en-US" dirty="0"/>
          </a:p>
        </p:txBody>
      </p:sp>
      <p:pic>
        <p:nvPicPr>
          <p:cNvPr id="14" name="Picture 5" descr="d:\program files (x86)\360se6\User Data\temp\t01b58bbf4ab7216f69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0" y="1794830"/>
            <a:ext cx="3051245" cy="269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加号 14"/>
          <p:cNvSpPr/>
          <p:nvPr/>
        </p:nvSpPr>
        <p:spPr>
          <a:xfrm>
            <a:off x="2388234" y="2550024"/>
            <a:ext cx="1336637" cy="1181887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69280" y="4212056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/>
              <a:t>糖尿病</a:t>
            </a:r>
            <a:endParaRPr lang="zh-CN" altLang="en-US" sz="2000" dirty="0"/>
          </a:p>
        </p:txBody>
      </p:sp>
      <p:sp>
        <p:nvSpPr>
          <p:cNvPr id="18" name="圆角矩形 17"/>
          <p:cNvSpPr/>
          <p:nvPr/>
        </p:nvSpPr>
        <p:spPr>
          <a:xfrm>
            <a:off x="1475656" y="5266268"/>
            <a:ext cx="7416824" cy="111557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475656" y="5347000"/>
            <a:ext cx="74168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上述糖尿病患者的心血管疾病风险极高，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“坏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”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胆固醇</a:t>
            </a:r>
            <a:r>
              <a:rPr lang="en-US" altLang="zh-CN" sz="2000" dirty="0" smtClean="0"/>
              <a:t>LDL-C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降至＜ 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1.8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mmol/L</a:t>
            </a:r>
            <a:r>
              <a:rPr lang="zh-CN" altLang="en-US" sz="2000" dirty="0"/>
              <a:t>，才能更好地预防</a:t>
            </a:r>
            <a:r>
              <a:rPr lang="zh-CN" altLang="en-US" sz="2000" dirty="0" smtClean="0"/>
              <a:t>心血管疾病</a:t>
            </a:r>
            <a:endParaRPr lang="zh-CN" altLang="en-US" sz="2000" dirty="0"/>
          </a:p>
        </p:txBody>
      </p:sp>
      <p:pic>
        <p:nvPicPr>
          <p:cNvPr id="28" name="Picture 2" descr="卡通医生矢量图大图 点击还原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4361" r="75097" b="22597"/>
          <a:stretch>
            <a:fillRect/>
          </a:stretch>
        </p:blipFill>
        <p:spPr bwMode="auto">
          <a:xfrm>
            <a:off x="47614" y="4959145"/>
            <a:ext cx="1398720" cy="1645554"/>
          </a:xfrm>
          <a:prstGeom prst="rect">
            <a:avLst/>
          </a:prstGeom>
          <a:noFill/>
        </p:spPr>
      </p:pic>
      <p:sp>
        <p:nvSpPr>
          <p:cNvPr id="19" name="左大括号 18"/>
          <p:cNvSpPr/>
          <p:nvPr/>
        </p:nvSpPr>
        <p:spPr>
          <a:xfrm>
            <a:off x="3680287" y="1601596"/>
            <a:ext cx="432048" cy="3280471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509834" y="1497903"/>
            <a:ext cx="3916883" cy="3286129"/>
            <a:chOff x="4090018" y="2630019"/>
            <a:chExt cx="4778657" cy="4009127"/>
          </a:xfrm>
        </p:grpSpPr>
        <p:sp>
          <p:nvSpPr>
            <p:cNvPr id="25" name="矩形 24"/>
            <p:cNvSpPr/>
            <p:nvPr/>
          </p:nvSpPr>
          <p:spPr>
            <a:xfrm>
              <a:off x="4216603" y="4137142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 smtClean="0"/>
                <a:t>心绞痛或心梗</a:t>
              </a:r>
              <a:endParaRPr lang="zh-CN" altLang="en-US" sz="2000" b="1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6841928" y="4137141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/>
                <a:t>脑卒中（中风）</a:t>
              </a:r>
              <a:endParaRPr lang="zh-CN" altLang="en-US" sz="2000" b="1" dirty="0"/>
            </a:p>
          </p:txBody>
        </p:sp>
        <p:pic>
          <p:nvPicPr>
            <p:cNvPr id="27" name="Picture 2" descr="d:\program files (x86)\360se6\User Data\temp\29939779770633099381n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1347" y="2656242"/>
              <a:ext cx="1227040" cy="1493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5" descr="d:\program files (x86)\360se6\User Data\temp\452_65bd51e9_a293_4224_b90a_e6b9b0506c44_0.jpg"/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B0B0B0"/>
                </a:clrFrom>
                <a:clrTo>
                  <a:srgbClr val="B0B0B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01" r="9175"/>
            <a:stretch/>
          </p:blipFill>
          <p:spPr bwMode="auto">
            <a:xfrm>
              <a:off x="7083106" y="2630019"/>
              <a:ext cx="1563149" cy="1546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4702819" y="3326507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p"/>
              </a:pPr>
              <a:endParaRPr lang="zh-CN" altLang="en-US" dirty="0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7073670" y="4838079"/>
              <a:ext cx="1441676" cy="1447576"/>
              <a:chOff x="13570472" y="306408"/>
              <a:chExt cx="4992554" cy="3778540"/>
            </a:xfrm>
          </p:grpSpPr>
          <p:pic>
            <p:nvPicPr>
              <p:cNvPr id="35" name="Picture 2" descr="d:\program files (x86)\360se6\User Data\temp\455997_164657671111_2.jpg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56" t="34286" r="-1310" b="9445"/>
              <a:stretch/>
            </p:blipFill>
            <p:spPr bwMode="auto">
              <a:xfrm>
                <a:off x="13570472" y="306408"/>
                <a:ext cx="4992554" cy="3778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12191" y="306408"/>
                <a:ext cx="1411922" cy="643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2" name="矩形 31"/>
            <p:cNvSpPr/>
            <p:nvPr/>
          </p:nvSpPr>
          <p:spPr>
            <a:xfrm>
              <a:off x="6818114" y="6239036"/>
              <a:ext cx="205056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/>
                <a:t>颈动脉斑块</a:t>
              </a:r>
              <a:r>
                <a:rPr lang="en-US" altLang="zh-CN" sz="2000" b="1" dirty="0" smtClean="0"/>
                <a:t>/</a:t>
              </a:r>
              <a:r>
                <a:rPr lang="zh-CN" altLang="en-US" sz="2000" b="1" dirty="0" smtClean="0"/>
                <a:t>狭窄</a:t>
              </a:r>
              <a:endParaRPr lang="zh-CN" altLang="en-US" sz="2000" b="1" dirty="0"/>
            </a:p>
          </p:txBody>
        </p:sp>
        <p:pic>
          <p:nvPicPr>
            <p:cNvPr id="33" name="Picture 2" descr="d:\program files (x86)\360se6\User Data\temp\sy_52243043892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15" t="6000" b="8090"/>
            <a:stretch/>
          </p:blipFill>
          <p:spPr bwMode="auto">
            <a:xfrm>
              <a:off x="4341820" y="4644444"/>
              <a:ext cx="1473113" cy="1790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矩形 33"/>
            <p:cNvSpPr/>
            <p:nvPr/>
          </p:nvSpPr>
          <p:spPr>
            <a:xfrm>
              <a:off x="4090018" y="6234819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/>
                <a:t>外周动脉病变</a:t>
              </a:r>
              <a:endParaRPr lang="zh-CN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6479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d:\program files (x86)\360se6\User Data\temp\125429eb4aeg214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DFFEE"/>
              </a:clrFrom>
              <a:clrTo>
                <a:srgbClr val="FDFF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4"/>
          <a:stretch/>
        </p:blipFill>
        <p:spPr bwMode="auto">
          <a:xfrm>
            <a:off x="114300" y="1507216"/>
            <a:ext cx="4153355" cy="321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糖尿病患者</a:t>
            </a:r>
            <a:r>
              <a:rPr lang="zh-CN" altLang="en-US" dirty="0"/>
              <a:t>伴</a:t>
            </a:r>
            <a:r>
              <a:rPr lang="zh-CN" altLang="en-US" dirty="0" smtClean="0"/>
              <a:t>心血管疾病，应立即启动他汀治疗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096799"/>
            <a:ext cx="4711427" cy="4192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3" descr="C:\Users\admin\Documents\ppt素材\卡通图片\9420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E5D9B3"/>
              </a:clrFrom>
              <a:clrTo>
                <a:srgbClr val="E5D9B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116" y="4121956"/>
            <a:ext cx="2335150" cy="233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220072" y="2066072"/>
            <a:ext cx="2980365" cy="2037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/>
              <a:t>这样的糖尿病患者，</a:t>
            </a:r>
            <a:endParaRPr lang="en-US" altLang="zh-CN" sz="2000" b="1" dirty="0" smtClean="0"/>
          </a:p>
          <a:p>
            <a:pPr>
              <a:lnSpc>
                <a:spcPct val="150000"/>
              </a:lnSpc>
            </a:pPr>
            <a:r>
              <a:rPr lang="zh-CN" altLang="en-US" sz="2000" b="1" dirty="0" smtClean="0"/>
              <a:t>心血管疾病风险</a:t>
            </a:r>
            <a:r>
              <a:rPr lang="zh-CN" altLang="en-US" sz="2000" b="1" dirty="0"/>
              <a:t>极</a:t>
            </a:r>
            <a:r>
              <a:rPr lang="zh-CN" altLang="en-US" sz="2000" b="1" dirty="0" smtClean="0"/>
              <a:t>高</a:t>
            </a:r>
            <a:r>
              <a:rPr lang="zh-CN" altLang="en-US" sz="2000" b="1" dirty="0"/>
              <a:t>。</a:t>
            </a:r>
            <a:endParaRPr lang="en-US" altLang="zh-CN" sz="2000" b="1" dirty="0" smtClean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000" b="1" dirty="0" smtClean="0"/>
              <a:t>无论</a:t>
            </a:r>
            <a:r>
              <a:rPr lang="en-US" altLang="zh-CN" sz="2000" b="1" dirty="0" smtClean="0"/>
              <a:t>LDL-C</a:t>
            </a:r>
            <a:r>
              <a:rPr lang="zh-CN" altLang="en-US" sz="2000" b="1" dirty="0" smtClean="0"/>
              <a:t>是否升高，</a:t>
            </a:r>
            <a:endParaRPr lang="en-US" altLang="zh-CN" sz="2000" b="1" dirty="0" smtClean="0"/>
          </a:p>
          <a:p>
            <a:pPr>
              <a:lnSpc>
                <a:spcPct val="150000"/>
              </a:lnSpc>
            </a:pPr>
            <a:r>
              <a:rPr lang="zh-CN" altLang="en-US" sz="2000" b="1" dirty="0" smtClean="0"/>
              <a:t>都应立即启动他汀治疗！</a:t>
            </a:r>
            <a:endParaRPr lang="zh-CN" altLang="en-US" sz="2000" b="1" dirty="0"/>
          </a:p>
        </p:txBody>
      </p:sp>
      <p:sp>
        <p:nvSpPr>
          <p:cNvPr id="12" name="爆炸形 1 11"/>
          <p:cNvSpPr/>
          <p:nvPr/>
        </p:nvSpPr>
        <p:spPr>
          <a:xfrm>
            <a:off x="-180528" y="4437112"/>
            <a:ext cx="6480720" cy="2232248"/>
          </a:xfrm>
          <a:prstGeom prst="irregularSeal1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1055696" y="5024718"/>
            <a:ext cx="3932714" cy="94092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 smtClean="0"/>
              <a:t>已患</a:t>
            </a:r>
            <a:r>
              <a:rPr lang="zh-CN" altLang="en-US" dirty="0" smtClean="0">
                <a:solidFill>
                  <a:srgbClr val="FF0000"/>
                </a:solidFill>
              </a:rPr>
              <a:t>心梗、心绞痛、脑卒中、外周动脉病变</a:t>
            </a:r>
            <a:r>
              <a:rPr lang="zh-CN" altLang="en-US" dirty="0" smtClean="0"/>
              <a:t>等心血管疾病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53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再看一看糖尿病患者的年龄和危险因素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755576" y="1432633"/>
            <a:ext cx="7759770" cy="7947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74793" y="1599181"/>
            <a:ext cx="7341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zh-CN" altLang="en-US" sz="2400" b="1" dirty="0" smtClean="0"/>
              <a:t>糖尿病患者伴有心血管疾病或颈动脉斑块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狭窄吗？</a:t>
            </a:r>
            <a:endParaRPr lang="zh-CN" altLang="en-US" sz="2400" b="1" dirty="0"/>
          </a:p>
        </p:txBody>
      </p:sp>
      <p:pic>
        <p:nvPicPr>
          <p:cNvPr id="5" name="Picture 3" descr="C:\Users\admin\Documents\ppt素材\卡通图片\942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5D9B3"/>
              </a:clrFrom>
              <a:clrTo>
                <a:srgbClr val="E5D9B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50" y="4509120"/>
            <a:ext cx="2278165" cy="221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圆角矩形 10"/>
          <p:cNvSpPr/>
          <p:nvPr/>
        </p:nvSpPr>
        <p:spPr>
          <a:xfrm>
            <a:off x="4860032" y="2492896"/>
            <a:ext cx="1080120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/>
              <a:t>否</a:t>
            </a:r>
            <a:endParaRPr lang="zh-CN" altLang="en-US" sz="2000" b="1" dirty="0"/>
          </a:p>
        </p:txBody>
      </p:sp>
      <p:sp>
        <p:nvSpPr>
          <p:cNvPr id="12" name="下箭头 11"/>
          <p:cNvSpPr/>
          <p:nvPr/>
        </p:nvSpPr>
        <p:spPr>
          <a:xfrm>
            <a:off x="4645604" y="2227396"/>
            <a:ext cx="214428" cy="134562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051496" y="3573016"/>
            <a:ext cx="3779538" cy="14401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>
          <a:xfrm>
            <a:off x="2987824" y="3717032"/>
            <a:ext cx="214428" cy="1309486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6660232" y="3717032"/>
            <a:ext cx="214428" cy="129809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1893190" y="5026518"/>
            <a:ext cx="2448272" cy="70673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2418340" y="5176597"/>
            <a:ext cx="14045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2.  </a:t>
            </a:r>
            <a:r>
              <a:rPr lang="zh-CN" altLang="en-US" sz="2000" b="1" dirty="0" smtClean="0"/>
              <a:t>年     龄</a:t>
            </a:r>
            <a:endParaRPr lang="zh-CN" altLang="en-US" sz="2000" b="1" dirty="0"/>
          </a:p>
        </p:txBody>
      </p:sp>
      <p:sp>
        <p:nvSpPr>
          <p:cNvPr id="35" name="圆角矩形 34"/>
          <p:cNvSpPr/>
          <p:nvPr/>
        </p:nvSpPr>
        <p:spPr>
          <a:xfrm>
            <a:off x="4784664" y="5015122"/>
            <a:ext cx="4179824" cy="70673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5364088" y="5176597"/>
            <a:ext cx="28472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2.  </a:t>
            </a:r>
            <a:r>
              <a:rPr lang="zh-CN" altLang="en-US" sz="2000" b="1" dirty="0" smtClean="0"/>
              <a:t>心血管疾病危险因素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2421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无心血管疾病，且年龄≥</a:t>
            </a:r>
            <a:r>
              <a:rPr lang="en-US" altLang="zh-CN" dirty="0" smtClean="0"/>
              <a:t>40</a:t>
            </a:r>
            <a:r>
              <a:rPr lang="zh-CN" altLang="en-US" dirty="0" smtClean="0"/>
              <a:t>岁的糖尿病患者，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如有</a:t>
            </a:r>
            <a:r>
              <a:rPr lang="zh-CN" altLang="en-US" dirty="0"/>
              <a:t>以下任意一项心血管危险</a:t>
            </a:r>
            <a:r>
              <a:rPr lang="zh-CN" altLang="en-US" dirty="0" smtClean="0"/>
              <a:t>因素，应启动他汀治疗</a:t>
            </a:r>
            <a:endParaRPr lang="zh-CN" altLang="en-US" dirty="0"/>
          </a:p>
        </p:txBody>
      </p:sp>
      <p:sp>
        <p:nvSpPr>
          <p:cNvPr id="5" name="流程图: 离页连接符 4"/>
          <p:cNvSpPr/>
          <p:nvPr/>
        </p:nvSpPr>
        <p:spPr>
          <a:xfrm rot="16200000">
            <a:off x="5669064" y="2926258"/>
            <a:ext cx="1604227" cy="1169553"/>
          </a:xfrm>
          <a:prstGeom prst="flowChartOffpageConnector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886401" y="2780928"/>
            <a:ext cx="116955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积极他汀治疗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25638" y="2825641"/>
            <a:ext cx="211836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“</a:t>
            </a:r>
            <a:r>
              <a:rPr lang="zh-CN" altLang="en-US" sz="2400" b="1" dirty="0">
                <a:latin typeface="+mn-ea"/>
              </a:rPr>
              <a:t>坏</a:t>
            </a:r>
            <a:r>
              <a:rPr lang="en-US" altLang="zh-CN" sz="2400" b="1" dirty="0">
                <a:latin typeface="+mn-ea"/>
              </a:rPr>
              <a:t>”</a:t>
            </a:r>
            <a:r>
              <a:rPr lang="zh-CN" altLang="en-US" sz="2400" b="1" dirty="0" smtClean="0">
                <a:latin typeface="+mn-ea"/>
              </a:rPr>
              <a:t>胆固醇</a:t>
            </a:r>
            <a:r>
              <a:rPr lang="en-US" altLang="zh-CN" sz="2400" b="1" dirty="0" smtClean="0">
                <a:latin typeface="+mn-ea"/>
              </a:rPr>
              <a:t>LDL-C</a:t>
            </a:r>
            <a:r>
              <a:rPr lang="zh-CN" altLang="en-US" sz="2400" b="1" dirty="0" smtClean="0">
                <a:latin typeface="+mn-ea"/>
              </a:rPr>
              <a:t>应降至</a:t>
            </a:r>
            <a:r>
              <a:rPr lang="zh-CN" altLang="en-US" sz="2000" b="1" dirty="0"/>
              <a:t>＜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2.6</a:t>
            </a:r>
            <a:r>
              <a:rPr lang="en-US" altLang="zh-CN" sz="2000" b="1" dirty="0" smtClean="0"/>
              <a:t>mmol/L</a:t>
            </a:r>
            <a:endParaRPr lang="zh-CN" altLang="en-US" sz="2000" b="1" dirty="0"/>
          </a:p>
        </p:txBody>
      </p:sp>
      <p:sp>
        <p:nvSpPr>
          <p:cNvPr id="3" name="圆角矩形 2"/>
          <p:cNvSpPr/>
          <p:nvPr/>
        </p:nvSpPr>
        <p:spPr>
          <a:xfrm>
            <a:off x="179511" y="1545938"/>
            <a:ext cx="5688632" cy="38980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2" descr="d:\program files (x86)\360se6\User Data\temp\9d256604gw1e0hm8n6m5yj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50" y="1722001"/>
            <a:ext cx="1595244" cy="137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6391" y="3039343"/>
            <a:ext cx="2407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/>
              <a:t>血脂异常</a:t>
            </a:r>
            <a:endParaRPr lang="zh-CN" alt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458298" y="3047396"/>
            <a:ext cx="1132559" cy="344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/>
              <a:t>吸烟</a:t>
            </a:r>
            <a:endParaRPr lang="zh-CN" altLang="en-US" sz="2400" b="1" dirty="0"/>
          </a:p>
        </p:txBody>
      </p:sp>
      <p:pic>
        <p:nvPicPr>
          <p:cNvPr id="27" name="Picture 11" descr="c:\users\admin\appdata\roaming\360se6\User Data\temp\6EF5CC864B9A68EBF36A1EF2AACC6497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766516"/>
            <a:ext cx="1404933" cy="11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3" descr="c:\users\admin\appdata\roaming\360se6\User Data\temp\u=123723132,447223658&amp;fm=21&amp;gp=0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2" r="13296" b="11271"/>
          <a:stretch/>
        </p:blipFill>
        <p:spPr bwMode="auto">
          <a:xfrm>
            <a:off x="4211960" y="1852811"/>
            <a:ext cx="1314774" cy="114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4309937" y="3073452"/>
            <a:ext cx="1132559" cy="344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/>
              <a:t>高血压</a:t>
            </a:r>
            <a:endParaRPr lang="zh-CN" alt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365270" y="4862642"/>
            <a:ext cx="1132559" cy="344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/>
              <a:t>蛋白尿</a:t>
            </a:r>
            <a:endParaRPr lang="zh-CN" altLang="en-US" sz="2400" b="1" dirty="0"/>
          </a:p>
        </p:txBody>
      </p:sp>
      <p:pic>
        <p:nvPicPr>
          <p:cNvPr id="60" name="Picture 19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662593"/>
            <a:ext cx="1576464" cy="1245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d:\program files (x86)\360se6\User Data\temp\2010071015314342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73016"/>
            <a:ext cx="2580770" cy="129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79511" y="4865153"/>
            <a:ext cx="3731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/>
              <a:t>早发性心血管疾病家族</a:t>
            </a:r>
            <a:r>
              <a:rPr lang="zh-CN" altLang="en-US" sz="2400" b="1" dirty="0"/>
              <a:t>史</a:t>
            </a:r>
          </a:p>
        </p:txBody>
      </p:sp>
      <p:sp>
        <p:nvSpPr>
          <p:cNvPr id="7" name="矩形 6"/>
          <p:cNvSpPr/>
          <p:nvPr/>
        </p:nvSpPr>
        <p:spPr>
          <a:xfrm>
            <a:off x="1153316" y="5744888"/>
            <a:ext cx="50603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血脂异常包括</a:t>
            </a:r>
            <a:r>
              <a:rPr lang="zh-CN" altLang="en-US" sz="2000" dirty="0" smtClean="0"/>
              <a:t>：“好”胆固醇</a:t>
            </a:r>
            <a:r>
              <a:rPr lang="en-US" altLang="zh-CN" sz="2000" dirty="0" smtClean="0"/>
              <a:t>HDL-C</a:t>
            </a:r>
            <a:r>
              <a:rPr lang="zh-CN" altLang="en-US" sz="2000" dirty="0" smtClean="0"/>
              <a:t>降低，</a:t>
            </a:r>
            <a:endParaRPr lang="en-US" altLang="zh-CN" sz="2000" dirty="0" smtClean="0"/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“</a:t>
            </a:r>
            <a:r>
              <a:rPr lang="zh-CN" altLang="en-US" sz="2000" b="1" dirty="0">
                <a:solidFill>
                  <a:srgbClr val="FF0000"/>
                </a:solidFill>
              </a:rPr>
              <a:t>坏</a:t>
            </a:r>
            <a:r>
              <a:rPr lang="en-US" altLang="zh-CN" sz="2000" b="1" dirty="0">
                <a:solidFill>
                  <a:srgbClr val="FF0000"/>
                </a:solidFill>
              </a:rPr>
              <a:t>”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胆固醇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LDL-C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升高</a:t>
            </a:r>
            <a:r>
              <a:rPr lang="zh-CN" altLang="en-US" sz="2000" dirty="0" smtClean="0"/>
              <a:t>，总胆固醇降低</a:t>
            </a:r>
            <a:endParaRPr lang="zh-CN" altLang="en-US" sz="1400" dirty="0"/>
          </a:p>
        </p:txBody>
      </p:sp>
      <p:pic>
        <p:nvPicPr>
          <p:cNvPr id="26" name="Picture 3" descr="C:\Users\admin\Documents\ppt素材\图形\按钮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80" y="5805264"/>
            <a:ext cx="545272" cy="55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d:\program files (x86)\360se6\User Data\temp\71515_101139076000_2.jpg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6" t="14316" r="12616" b="11102"/>
          <a:stretch/>
        </p:blipFill>
        <p:spPr bwMode="auto">
          <a:xfrm>
            <a:off x="7179620" y="4170818"/>
            <a:ext cx="1810398" cy="270124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36885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4629d1acff76b6dbbddfc74ca371a17fef35e076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立普妥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5396</TotalTime>
  <Words>902</Words>
  <Application>Microsoft Office PowerPoint</Application>
  <PresentationFormat>全屏显示(4:3)</PresentationFormat>
  <Paragraphs>129</Paragraphs>
  <Slides>20</Slides>
  <Notes>13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主题</vt:lpstr>
      <vt:lpstr> 哪些糖尿病患者应该选择他汀治疗？</vt:lpstr>
      <vt:lpstr>我们来看一例病例</vt:lpstr>
      <vt:lpstr>病例二</vt:lpstr>
      <vt:lpstr>您知道，哪些糖尿病患者应该选择他汀治疗吗？</vt:lpstr>
      <vt:lpstr>先看一看糖尿病患者是否伴有心血管疾病</vt:lpstr>
      <vt:lpstr>糖尿病患者伴心血管疾病，“坏”胆固醇＜1.8mmol/L</vt:lpstr>
      <vt:lpstr>糖尿病患者伴心血管疾病，应立即启动他汀治疗</vt:lpstr>
      <vt:lpstr>再看一看糖尿病患者的年龄和危险因素</vt:lpstr>
      <vt:lpstr>无心血管疾病，且年龄≥40岁的糖尿病患者， 如有以下任意一项心血管危险因素，应启动他汀治疗</vt:lpstr>
      <vt:lpstr>无心血管疾病，且年龄＜40岁的糖尿病患者， 如果有以下情况，考虑他汀治疗</vt:lpstr>
      <vt:lpstr>他汀降低“坏”胆固醇，减少心血管疾病的发生</vt:lpstr>
      <vt:lpstr>他汀总体安全性良好，久经临床验证</vt:lpstr>
      <vt:lpstr>另外，服用他汀治疗的同时，勿忘保持健康生活方式</vt:lpstr>
      <vt:lpstr>健康生活方式（一）：清淡饮食，戒烟限酒是基础</vt:lpstr>
      <vt:lpstr>健康生活方式（二）： 合理运动，良好心态常保持</vt:lpstr>
      <vt:lpstr>PowerPoint 演示文稿</vt:lpstr>
      <vt:lpstr>高血脂无法治愈，降脂治疗无法一劳永逸</vt:lpstr>
      <vt:lpstr>PowerPoint 演示文稿</vt:lpstr>
      <vt:lpstr>最后，请您牢记定期来院复查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mediyixue</dc:creator>
  <cp:lastModifiedBy>admin</cp:lastModifiedBy>
  <cp:revision>336</cp:revision>
  <dcterms:created xsi:type="dcterms:W3CDTF">2014-09-10T09:47:10Z</dcterms:created>
  <dcterms:modified xsi:type="dcterms:W3CDTF">2015-09-02T01:16:30Z</dcterms:modified>
</cp:coreProperties>
</file>